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8" r:id="rId4"/>
    <p:sldId id="259" r:id="rId5"/>
    <p:sldId id="261" r:id="rId6"/>
    <p:sldId id="262" r:id="rId7"/>
    <p:sldId id="263" r:id="rId8"/>
    <p:sldId id="264" r:id="rId9"/>
    <p:sldId id="266" r:id="rId10"/>
    <p:sldId id="267" r:id="rId11"/>
    <p:sldId id="268" r:id="rId12"/>
    <p:sldId id="269" r:id="rId13"/>
    <p:sldId id="271" r:id="rId14"/>
    <p:sldId id="272" r:id="rId15"/>
    <p:sldId id="273"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CA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71"/>
  </p:normalViewPr>
  <p:slideViewPr>
    <p:cSldViewPr snapToGrid="0" snapToObjects="1">
      <p:cViewPr varScale="1">
        <p:scale>
          <a:sx n="107" d="100"/>
          <a:sy n="107" d="100"/>
        </p:scale>
        <p:origin x="108" y="16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099919-5F6D-4176-8B0E-D5345C2C7528}" type="datetimeFigureOut">
              <a:rPr lang="en-US" smtClean="0"/>
              <a:t>7/7/2020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9AE141-1680-4C72-9E16-1BA0A6E04C67}" type="slidenum">
              <a:rPr lang="en-US" smtClean="0"/>
              <a:t>‹#›</a:t>
            </a:fld>
            <a:endParaRPr lang="en-US"/>
          </a:p>
        </p:txBody>
      </p:sp>
    </p:spTree>
    <p:extLst>
      <p:ext uri="{BB962C8B-B14F-4D97-AF65-F5344CB8AC3E}">
        <p14:creationId xmlns:p14="http://schemas.microsoft.com/office/powerpoint/2010/main" val="57347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44E484-285A-0641-A893-F4981D4E6D73}"/>
              </a:ext>
            </a:extLst>
          </p:cNvPr>
          <p:cNvSpPr/>
          <p:nvPr userDrawn="1"/>
        </p:nvSpPr>
        <p:spPr>
          <a:xfrm>
            <a:off x="0" y="1"/>
            <a:ext cx="12192000" cy="4932217"/>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picture containing object, clock&#10;&#10;Description automatically generated">
            <a:extLst>
              <a:ext uri="{FF2B5EF4-FFF2-40B4-BE49-F238E27FC236}">
                <a16:creationId xmlns:a16="http://schemas.microsoft.com/office/drawing/2014/main" id="{32915DF0-D323-0842-A3DB-B287461BA825}"/>
              </a:ext>
            </a:extLst>
          </p:cNvPr>
          <p:cNvPicPr>
            <a:picLocks noChangeAspect="1"/>
          </p:cNvPicPr>
          <p:nvPr userDrawn="1"/>
        </p:nvPicPr>
        <p:blipFill>
          <a:blip r:embed="rId2">
            <a:alphaModFix amt="61000"/>
          </a:blip>
          <a:stretch>
            <a:fillRect/>
          </a:stretch>
        </p:blipFill>
        <p:spPr>
          <a:xfrm>
            <a:off x="0" y="13793"/>
            <a:ext cx="12192000" cy="3317883"/>
          </a:xfrm>
          <a:prstGeom prst="rect">
            <a:avLst/>
          </a:prstGeom>
        </p:spPr>
      </p:pic>
      <p:sp>
        <p:nvSpPr>
          <p:cNvPr id="2" name="Title 1">
            <a:extLst>
              <a:ext uri="{FF2B5EF4-FFF2-40B4-BE49-F238E27FC236}">
                <a16:creationId xmlns:a16="http://schemas.microsoft.com/office/drawing/2014/main" id="{E5E53B70-00EA-D44E-AA6B-CFF79EF76B49}"/>
              </a:ext>
            </a:extLst>
          </p:cNvPr>
          <p:cNvSpPr>
            <a:spLocks noGrp="1"/>
          </p:cNvSpPr>
          <p:nvPr>
            <p:ph type="ctrTitle" hasCustomPrompt="1"/>
          </p:nvPr>
        </p:nvSpPr>
        <p:spPr>
          <a:xfrm>
            <a:off x="1524000" y="1122363"/>
            <a:ext cx="9144000" cy="2387600"/>
          </a:xfrm>
        </p:spPr>
        <p:txBody>
          <a:bodyPr anchor="ctr" anchorCtr="0"/>
          <a:lstStyle>
            <a:lvl1pPr algn="ctr">
              <a:defRPr sz="6000"/>
            </a:lvl1pPr>
          </a:lstStyle>
          <a:p>
            <a:r>
              <a:rPr lang="en-US" dirty="0"/>
              <a:t>Click to edit Master </a:t>
            </a:r>
            <a:br>
              <a:rPr lang="en-US" dirty="0"/>
            </a:br>
            <a:r>
              <a:rPr lang="en-US" dirty="0"/>
              <a:t>title style</a:t>
            </a:r>
          </a:p>
        </p:txBody>
      </p:sp>
      <p:sp>
        <p:nvSpPr>
          <p:cNvPr id="3" name="Subtitle 2">
            <a:extLst>
              <a:ext uri="{FF2B5EF4-FFF2-40B4-BE49-F238E27FC236}">
                <a16:creationId xmlns:a16="http://schemas.microsoft.com/office/drawing/2014/main" id="{F2AEB59B-E877-014E-B531-73EFF5A8E4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Box 6">
            <a:extLst>
              <a:ext uri="{FF2B5EF4-FFF2-40B4-BE49-F238E27FC236}">
                <a16:creationId xmlns:a16="http://schemas.microsoft.com/office/drawing/2014/main" id="{C6DC28CE-E688-EA4E-BB0E-711EE841AE47}"/>
              </a:ext>
            </a:extLst>
          </p:cNvPr>
          <p:cNvSpPr txBox="1"/>
          <p:nvPr userDrawn="1"/>
        </p:nvSpPr>
        <p:spPr>
          <a:xfrm>
            <a:off x="307768" y="212394"/>
            <a:ext cx="5693229" cy="369332"/>
          </a:xfrm>
          <a:prstGeom prst="rect">
            <a:avLst/>
          </a:prstGeom>
          <a:noFill/>
        </p:spPr>
        <p:txBody>
          <a:bodyPr wrap="square" rtlCol="0">
            <a:spAutoFit/>
          </a:bodyPr>
          <a:lstStyle/>
          <a:p>
            <a:r>
              <a:rPr lang="en-US" b="1" dirty="0">
                <a:latin typeface="Noto Serif" panose="02020600060500020200" pitchFamily="18" charset="0"/>
                <a:ea typeface="Noto Serif" panose="02020600060500020200" pitchFamily="18" charset="0"/>
                <a:cs typeface="Noto Serif" panose="02020600060500020200" pitchFamily="18" charset="0"/>
              </a:rPr>
              <a:t>MBSEI Toolkit</a:t>
            </a:r>
          </a:p>
        </p:txBody>
      </p:sp>
      <p:grpSp>
        <p:nvGrpSpPr>
          <p:cNvPr id="17" name="Group 16">
            <a:extLst>
              <a:ext uri="{FF2B5EF4-FFF2-40B4-BE49-F238E27FC236}">
                <a16:creationId xmlns:a16="http://schemas.microsoft.com/office/drawing/2014/main" id="{0BCD2732-BA4E-C74E-A8B8-14B9EC053578}"/>
              </a:ext>
            </a:extLst>
          </p:cNvPr>
          <p:cNvGrpSpPr/>
          <p:nvPr userDrawn="1"/>
        </p:nvGrpSpPr>
        <p:grpSpPr>
          <a:xfrm>
            <a:off x="2903641" y="5509097"/>
            <a:ext cx="6384718" cy="732227"/>
            <a:chOff x="2557896" y="5592226"/>
            <a:chExt cx="6384718" cy="732227"/>
          </a:xfrm>
        </p:grpSpPr>
        <p:pic>
          <p:nvPicPr>
            <p:cNvPr id="12" name="Picture 11" descr="A close up of a logo&#10;&#10;Description automatically generated">
              <a:extLst>
                <a:ext uri="{FF2B5EF4-FFF2-40B4-BE49-F238E27FC236}">
                  <a16:creationId xmlns:a16="http://schemas.microsoft.com/office/drawing/2014/main" id="{C4E0F3F2-BA68-4C4C-9EA9-7AC8A895A48E}"/>
                </a:ext>
              </a:extLst>
            </p:cNvPr>
            <p:cNvPicPr>
              <a:picLocks noChangeAspect="1"/>
            </p:cNvPicPr>
            <p:nvPr userDrawn="1"/>
          </p:nvPicPr>
          <p:blipFill>
            <a:blip r:embed="rId3"/>
            <a:stretch>
              <a:fillRect/>
            </a:stretch>
          </p:blipFill>
          <p:spPr>
            <a:xfrm>
              <a:off x="2557896" y="5663554"/>
              <a:ext cx="1729097" cy="660899"/>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FB8AA871-12C7-6142-9200-EE75C23B1D88}"/>
                </a:ext>
              </a:extLst>
            </p:cNvPr>
            <p:cNvPicPr>
              <a:picLocks noChangeAspect="1"/>
            </p:cNvPicPr>
            <p:nvPr userDrawn="1"/>
          </p:nvPicPr>
          <p:blipFill>
            <a:blip r:embed="rId4"/>
            <a:stretch>
              <a:fillRect/>
            </a:stretch>
          </p:blipFill>
          <p:spPr>
            <a:xfrm>
              <a:off x="5348597" y="5661627"/>
              <a:ext cx="1761672" cy="641799"/>
            </a:xfrm>
            <a:prstGeom prst="rect">
              <a:avLst/>
            </a:prstGeom>
          </p:spPr>
        </p:pic>
        <p:pic>
          <p:nvPicPr>
            <p:cNvPr id="16" name="Picture 15" descr="A close up of a logo&#10;&#10;Description automatically generated">
              <a:extLst>
                <a:ext uri="{FF2B5EF4-FFF2-40B4-BE49-F238E27FC236}">
                  <a16:creationId xmlns:a16="http://schemas.microsoft.com/office/drawing/2014/main" id="{C18E11EC-FC5E-2A48-B25C-2311209BB335}"/>
                </a:ext>
              </a:extLst>
            </p:cNvPr>
            <p:cNvPicPr>
              <a:picLocks noChangeAspect="1"/>
            </p:cNvPicPr>
            <p:nvPr userDrawn="1"/>
          </p:nvPicPr>
          <p:blipFill>
            <a:blip r:embed="rId5"/>
            <a:stretch>
              <a:fillRect/>
            </a:stretch>
          </p:blipFill>
          <p:spPr>
            <a:xfrm>
              <a:off x="7952014" y="5592226"/>
              <a:ext cx="990600" cy="711200"/>
            </a:xfrm>
            <a:prstGeom prst="rect">
              <a:avLst/>
            </a:prstGeom>
          </p:spPr>
        </p:pic>
      </p:grpSp>
    </p:spTree>
    <p:extLst>
      <p:ext uri="{BB962C8B-B14F-4D97-AF65-F5344CB8AC3E}">
        <p14:creationId xmlns:p14="http://schemas.microsoft.com/office/powerpoint/2010/main" val="79453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E190-DBE9-4F4B-B53D-C22A136F41EB}"/>
              </a:ext>
            </a:extLst>
          </p:cNvPr>
          <p:cNvSpPr>
            <a:spLocks noGrp="1"/>
          </p:cNvSpPr>
          <p:nvPr>
            <p:ph type="title" hasCustomPrompt="1"/>
          </p:nvPr>
        </p:nvSpPr>
        <p:spPr/>
        <p:txBody>
          <a:bodyPr>
            <a:normAutofit/>
          </a:bodyPr>
          <a:lstStyle>
            <a:lvl1pPr>
              <a:defRPr sz="2800"/>
            </a:lvl1pPr>
          </a:lstStyle>
          <a:p>
            <a:r>
              <a:rPr lang="en-US" dirty="0"/>
              <a:t>Understand and implement the principles </a:t>
            </a:r>
            <a:br>
              <a:rPr lang="en-US" dirty="0"/>
            </a:br>
            <a:r>
              <a:rPr lang="en-US" dirty="0"/>
              <a:t>of Motivational Interviewing</a:t>
            </a:r>
          </a:p>
        </p:txBody>
      </p:sp>
      <p:sp>
        <p:nvSpPr>
          <p:cNvPr id="3" name="Content Placeholder 2">
            <a:extLst>
              <a:ext uri="{FF2B5EF4-FFF2-40B4-BE49-F238E27FC236}">
                <a16:creationId xmlns:a16="http://schemas.microsoft.com/office/drawing/2014/main" id="{78CA5C9B-82B8-DE44-82DC-C7D9AD87BF42}"/>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3DB429D8-7B42-A343-824B-E0F61D6B939F}"/>
              </a:ext>
            </a:extLst>
          </p:cNvPr>
          <p:cNvSpPr txBox="1">
            <a:spLocks/>
          </p:cNvSpPr>
          <p:nvPr userDrawn="1"/>
        </p:nvSpPr>
        <p:spPr>
          <a:xfrm rot="16200000">
            <a:off x="-1815450" y="1815448"/>
            <a:ext cx="4351337" cy="7204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Noto Serif" panose="02020600060500020200" pitchFamily="18" charset="0"/>
                <a:ea typeface="Noto Serif" panose="02020600060500020200" pitchFamily="18" charset="0"/>
                <a:cs typeface="Noto Serif" panose="02020600060500020200" pitchFamily="18" charset="0"/>
              </a:defRPr>
            </a:lvl1pPr>
          </a:lstStyle>
          <a:p>
            <a:pPr algn="ctr"/>
            <a:endPar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endParaRPr>
          </a:p>
        </p:txBody>
      </p:sp>
      <p:sp>
        <p:nvSpPr>
          <p:cNvPr id="6" name="Rectangle 5">
            <a:extLst>
              <a:ext uri="{FF2B5EF4-FFF2-40B4-BE49-F238E27FC236}">
                <a16:creationId xmlns:a16="http://schemas.microsoft.com/office/drawing/2014/main" id="{4BFDB9C3-0B1F-E648-BCE2-1215F6B3880B}"/>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7DFDE7CB-752D-E84F-905F-11BC9A7A0D66}"/>
              </a:ext>
            </a:extLst>
          </p:cNvPr>
          <p:cNvGrpSpPr/>
          <p:nvPr userDrawn="1"/>
        </p:nvGrpSpPr>
        <p:grpSpPr>
          <a:xfrm>
            <a:off x="8128977" y="6522911"/>
            <a:ext cx="3608215" cy="284600"/>
            <a:chOff x="7427109" y="3596991"/>
            <a:chExt cx="3608215" cy="284600"/>
          </a:xfrm>
        </p:grpSpPr>
        <p:pic>
          <p:nvPicPr>
            <p:cNvPr id="9" name="Picture 8">
              <a:extLst>
                <a:ext uri="{FF2B5EF4-FFF2-40B4-BE49-F238E27FC236}">
                  <a16:creationId xmlns:a16="http://schemas.microsoft.com/office/drawing/2014/main" id="{1290AF66-B40D-AE49-9085-5834F5AFFB66}"/>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1" name="Picture 10">
              <a:extLst>
                <a:ext uri="{FF2B5EF4-FFF2-40B4-BE49-F238E27FC236}">
                  <a16:creationId xmlns:a16="http://schemas.microsoft.com/office/drawing/2014/main" id="{FCAAAEAE-2F36-DD43-A26F-AA46F0064A01}"/>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2" name="TextBox 11">
            <a:extLst>
              <a:ext uri="{FF2B5EF4-FFF2-40B4-BE49-F238E27FC236}">
                <a16:creationId xmlns:a16="http://schemas.microsoft.com/office/drawing/2014/main" id="{3025DA5F-0322-A248-854E-85FBBC2214DC}"/>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894356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526B-88DF-0742-BAE7-A5732F4CBDE8}"/>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467768A3-5555-4E41-A8C5-AA21713497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57215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1EDF-B1EB-0F4C-9994-CD7C0B3938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C0AF5B-F2D3-D44D-8CCC-B74E0E853D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365817-C6DA-5F4E-A8DA-7710C11741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7DC5CB7C-987F-6345-BEA8-04BB65B9008F}"/>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8BE05CEE-9AD0-D14A-B284-411CB56448CF}"/>
              </a:ext>
            </a:extLst>
          </p:cNvPr>
          <p:cNvGrpSpPr/>
          <p:nvPr userDrawn="1"/>
        </p:nvGrpSpPr>
        <p:grpSpPr>
          <a:xfrm>
            <a:off x="8128977" y="6522911"/>
            <a:ext cx="3608215" cy="284600"/>
            <a:chOff x="7427109" y="3596991"/>
            <a:chExt cx="3608215" cy="284600"/>
          </a:xfrm>
        </p:grpSpPr>
        <p:pic>
          <p:nvPicPr>
            <p:cNvPr id="9" name="Picture 8">
              <a:extLst>
                <a:ext uri="{FF2B5EF4-FFF2-40B4-BE49-F238E27FC236}">
                  <a16:creationId xmlns:a16="http://schemas.microsoft.com/office/drawing/2014/main" id="{88C6E907-A011-CA42-86D8-5F1346FABD5C}"/>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0" name="Picture 9">
              <a:extLst>
                <a:ext uri="{FF2B5EF4-FFF2-40B4-BE49-F238E27FC236}">
                  <a16:creationId xmlns:a16="http://schemas.microsoft.com/office/drawing/2014/main" id="{FEC273D4-CCC3-0A42-BCDA-B946DC1CF843}"/>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1" name="TextBox 10">
            <a:extLst>
              <a:ext uri="{FF2B5EF4-FFF2-40B4-BE49-F238E27FC236}">
                <a16:creationId xmlns:a16="http://schemas.microsoft.com/office/drawing/2014/main" id="{F45A7EF1-4F2B-2742-9213-4A1674A97F86}"/>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3917019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ED5EB-91ED-1D47-8007-087C4D94C3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103051-9BBA-DF42-B4E6-A834ABAF5F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510B3B-CD11-C844-B9B2-6667912D8C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761A69-72B4-F94E-A433-75816AB8A1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7F057B-2FF4-4346-A92F-3FEE1D2198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23A32710-C7A4-7748-B158-FCD89DC2D178}"/>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0C0E6B10-DA94-C145-80F7-6A85BD56C006}"/>
              </a:ext>
            </a:extLst>
          </p:cNvPr>
          <p:cNvGrpSpPr/>
          <p:nvPr userDrawn="1"/>
        </p:nvGrpSpPr>
        <p:grpSpPr>
          <a:xfrm>
            <a:off x="8128977" y="6522911"/>
            <a:ext cx="3608215" cy="284600"/>
            <a:chOff x="7427109" y="3596991"/>
            <a:chExt cx="3608215" cy="284600"/>
          </a:xfrm>
        </p:grpSpPr>
        <p:pic>
          <p:nvPicPr>
            <p:cNvPr id="11" name="Picture 10">
              <a:extLst>
                <a:ext uri="{FF2B5EF4-FFF2-40B4-BE49-F238E27FC236}">
                  <a16:creationId xmlns:a16="http://schemas.microsoft.com/office/drawing/2014/main" id="{F22E4AC9-1AE0-2449-8432-DDBA34994373}"/>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2" name="Picture 11">
              <a:extLst>
                <a:ext uri="{FF2B5EF4-FFF2-40B4-BE49-F238E27FC236}">
                  <a16:creationId xmlns:a16="http://schemas.microsoft.com/office/drawing/2014/main" id="{5BD6A07C-B4AB-AF4D-8345-961A5B6FC40F}"/>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3" name="TextBox 12">
            <a:extLst>
              <a:ext uri="{FF2B5EF4-FFF2-40B4-BE49-F238E27FC236}">
                <a16:creationId xmlns:a16="http://schemas.microsoft.com/office/drawing/2014/main" id="{4630A78D-63EC-8345-B7BB-81E323EC969A}"/>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5082845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C74449-C48B-F54C-B585-4213C192B7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86210BF-0930-4F46-B1E0-5324ABD376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4286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Noto Serif" panose="02020600060500020200" pitchFamily="18" charset="0"/>
          <a:ea typeface="Noto Serif" panose="02020600060500020200" pitchFamily="18" charset="0"/>
          <a:cs typeface="Noto Serif" panose="02020600060500020200" pitchFamily="18" charset="0"/>
        </a:defRPr>
      </a:lvl1pPr>
    </p:titleStyle>
    <p:bodyStyle>
      <a:lvl1pPr marL="228600" indent="-228600" algn="l" defTabSz="914400" rtl="0" eaLnBrk="1" latinLnBrk="0" hangingPunct="1">
        <a:lnSpc>
          <a:spcPct val="90000"/>
        </a:lnSpc>
        <a:spcBef>
          <a:spcPts val="1000"/>
        </a:spcBef>
        <a:buClr>
          <a:srgbClr val="A0CAD0"/>
        </a:buClr>
        <a:buFont typeface="Arial" panose="020B0604020202020204" pitchFamily="34" charset="0"/>
        <a:buChar char="•"/>
        <a:defRPr sz="2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1pPr>
      <a:lvl2pPr marL="685800" indent="-228600" algn="l" defTabSz="914400" rtl="0" eaLnBrk="1" latinLnBrk="0" hangingPunct="1">
        <a:lnSpc>
          <a:spcPct val="90000"/>
        </a:lnSpc>
        <a:spcBef>
          <a:spcPts val="500"/>
        </a:spcBef>
        <a:buClr>
          <a:srgbClr val="A0CAD0"/>
        </a:buClr>
        <a:buFont typeface="Arial" panose="020B0604020202020204" pitchFamily="34" charset="0"/>
        <a:buChar char="•"/>
        <a:defRPr sz="24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2pPr>
      <a:lvl3pPr marL="1143000" indent="-228600" algn="l" defTabSz="914400" rtl="0" eaLnBrk="1" latinLnBrk="0" hangingPunct="1">
        <a:lnSpc>
          <a:spcPct val="90000"/>
        </a:lnSpc>
        <a:spcBef>
          <a:spcPts val="500"/>
        </a:spcBef>
        <a:buClr>
          <a:srgbClr val="A0CAD0"/>
        </a:buClr>
        <a:buFont typeface="Arial" panose="020B0604020202020204" pitchFamily="34" charset="0"/>
        <a:buChar char="•"/>
        <a:defRPr sz="20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3pPr>
      <a:lvl4pPr marL="1600200" indent="-228600" algn="l" defTabSz="914400" rtl="0" eaLnBrk="1" latinLnBrk="0" hangingPunct="1">
        <a:lnSpc>
          <a:spcPct val="90000"/>
        </a:lnSpc>
        <a:spcBef>
          <a:spcPts val="500"/>
        </a:spcBef>
        <a:buClr>
          <a:srgbClr val="A0CAD0"/>
        </a:buClr>
        <a:buFont typeface="Arial" panose="020B0604020202020204" pitchFamily="34" charset="0"/>
        <a:buChar char="•"/>
        <a:defRPr sz="1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4pPr>
      <a:lvl5pPr marL="2057400" indent="-228600" algn="l" defTabSz="914400" rtl="0" eaLnBrk="1" latinLnBrk="0" hangingPunct="1">
        <a:lnSpc>
          <a:spcPct val="90000"/>
        </a:lnSpc>
        <a:spcBef>
          <a:spcPts val="500"/>
        </a:spcBef>
        <a:buClr>
          <a:srgbClr val="A0CAD0"/>
        </a:buClr>
        <a:buFont typeface="Arial" panose="020B0604020202020204" pitchFamily="34" charset="0"/>
        <a:buChar char="•"/>
        <a:defRPr sz="1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p:txBody>
          <a:bodyPr anchor="ctr" anchorCtr="0">
            <a:noAutofit/>
          </a:bodyPr>
          <a:lstStyle/>
          <a:p>
            <a:r>
              <a:rPr lang="en-US" sz="4000" dirty="0"/>
              <a:t>Best Practice #16: </a:t>
            </a:r>
            <a:br>
              <a:rPr lang="en-US" sz="4000" dirty="0"/>
            </a:br>
            <a:r>
              <a:rPr lang="en-US" sz="4000" dirty="0"/>
              <a:t>Implement a non-pharmacologic bundle of care for neonatal abstinence syndrome for medical staff and parents to follow </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p:txBody>
          <a:bodyPr/>
          <a:lstStyle/>
          <a:p>
            <a:r>
              <a:rPr lang="en-US" i="1" dirty="0"/>
              <a:t>Treatment </a:t>
            </a:r>
          </a:p>
        </p:txBody>
      </p:sp>
    </p:spTree>
    <p:extLst>
      <p:ext uri="{BB962C8B-B14F-4D97-AF65-F5344CB8AC3E}">
        <p14:creationId xmlns:p14="http://schemas.microsoft.com/office/powerpoint/2010/main" val="3331839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Consider parental rooming-in with the newborn when safety of mother and newborn can be ensured</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dirty="0"/>
              <a:t>Parental rooming-in with a newborn should be considered when a plan can be implemented to ensure safe care of the mother and newborn. </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6114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Consider parental rooming-in with the newborn when safety of mother and newborn can be ensured</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30"/>
            <a:ext cx="10411691" cy="4405368"/>
          </a:xfrm>
        </p:spPr>
        <p:txBody>
          <a:bodyPr>
            <a:normAutofit/>
          </a:bodyPr>
          <a:lstStyle/>
          <a:p>
            <a:r>
              <a:rPr lang="en-US" sz="2400" dirty="0"/>
              <a:t>Rooming in and/or parental presence at the newborn’s bedside supports dyad care and bonding, and can reduce pharmacotherapy use and length of stay.</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4950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Consider parental rooming-in with the newborn when safety of mother and newborn can be ensured</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783770" y="1807215"/>
            <a:ext cx="10515600" cy="3918671"/>
          </a:xfrm>
        </p:spPr>
        <p:txBody>
          <a:bodyPr>
            <a:noAutofit/>
          </a:bodyPr>
          <a:lstStyle/>
          <a:p>
            <a:r>
              <a:rPr lang="en-US" sz="2400" dirty="0"/>
              <a:t>If rooming in is being considered, it is important to establish a patient care plan that includes assessment of the patient for appropriateness of rooming in and nursing vigilance to prevent and monitor for potential adverse events due to rooming in.</a:t>
            </a:r>
          </a:p>
          <a:p>
            <a:r>
              <a:rPr lang="en-US" sz="2400" dirty="0"/>
              <a:t>It is also important to ensure staff approach mothers with opioid use disorder (OUD) in a respectful and non-judgmental manner to optimize use of non-pharmacologic methods for managing neonatal abstinence syndrome (NAS).</a:t>
            </a:r>
          </a:p>
          <a:p>
            <a:endParaRPr lang="en-US" sz="2400" dirty="0"/>
          </a:p>
          <a:p>
            <a:r>
              <a:rPr lang="en-US" sz="2400" dirty="0"/>
              <a:t>Safe sleep habits should be taught and reinforced by staff throughout the hospital stay to prepare for discharge. </a:t>
            </a:r>
          </a:p>
          <a:p>
            <a:endParaRPr lang="en-US" sz="2400" dirty="0"/>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7573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p:txBody>
          <a:bodyPr anchor="ctr" anchorCtr="0">
            <a:noAutofit/>
          </a:bodyPr>
          <a:lstStyle/>
          <a:p>
            <a:r>
              <a:rPr lang="en-US" sz="4400" dirty="0"/>
              <a:t>Best Practice #19:</a:t>
            </a:r>
            <a:br>
              <a:rPr lang="en-US" sz="4400" dirty="0"/>
            </a:br>
            <a:r>
              <a:rPr lang="en-US" sz="4400" dirty="0"/>
              <a:t>Prioritize measurement of functional impairment as a basis for initiation and escalation of pharmacologic treatment</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a:xfrm>
            <a:off x="1524000" y="3902926"/>
            <a:ext cx="9144000" cy="1354873"/>
          </a:xfrm>
        </p:spPr>
        <p:txBody>
          <a:bodyPr/>
          <a:lstStyle/>
          <a:p>
            <a:r>
              <a:rPr lang="en-US" i="1" dirty="0"/>
              <a:t>Treatment </a:t>
            </a:r>
          </a:p>
        </p:txBody>
      </p:sp>
    </p:spTree>
    <p:extLst>
      <p:ext uri="{BB962C8B-B14F-4D97-AF65-F5344CB8AC3E}">
        <p14:creationId xmlns:p14="http://schemas.microsoft.com/office/powerpoint/2010/main" val="3647739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Prioritize measurement of functional impairment as a basis for initiation and escalation of pharmacologic treatment</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400" dirty="0"/>
              <a:t>Instead of basing pharmacologic treatment, initiation, and escalation of treatment solely on a Finnegan score, consider prioritization of measures of functional impairment (scores related to a newborn’s ability to take an age-appropriate volume of food, sleep greater than one hour after feeding, and be consoled from crying within ten minutes).</a:t>
            </a:r>
          </a:p>
          <a:p>
            <a:endParaRPr lang="en-US" sz="2400" dirty="0"/>
          </a:p>
          <a:p>
            <a:r>
              <a:rPr lang="en-US" sz="2400" dirty="0"/>
              <a:t>A functional-based strategy to managing neonatal abstinence syndrome (NAS) should employ staff who have been trained in engaging mothers with OUD, and in non-pharmacologic interventions, and, if necessary, be designed and tailored to a specific unit within the context of a formal quality improvement (QI) initiative so that safety may be monitored.</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9354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Prioritize measurement of functional impairment as a basis for initiation and escalation of pharmacologic treatment</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05542" y="1926956"/>
            <a:ext cx="10411691" cy="4405368"/>
          </a:xfrm>
        </p:spPr>
        <p:txBody>
          <a:bodyPr>
            <a:normAutofit/>
          </a:bodyPr>
          <a:lstStyle/>
          <a:p>
            <a:r>
              <a:rPr lang="en-US" sz="2400" dirty="0"/>
              <a:t>Subacute symptoms of NAS can continue for weeks or months. Prolonged inpatient management and pharmacotherapy may lead to adverse infant neurodevelopment and poor parental engagement.</a:t>
            </a:r>
          </a:p>
          <a:p>
            <a:endParaRPr lang="en-US" sz="2400" dirty="0"/>
          </a:p>
          <a:p>
            <a:r>
              <a:rPr lang="en-US" sz="2400" dirty="0"/>
              <a:t>Focusing on a newborn’s functional impairments to guide pharmacotherapy may reduce length of stay and pharmacotherapy exposure.</a:t>
            </a:r>
          </a:p>
          <a:p>
            <a:endParaRPr lang="en-US" sz="2400" dirty="0"/>
          </a:p>
          <a:p>
            <a:r>
              <a:rPr lang="en-US" sz="2400" dirty="0"/>
              <a:t>Studies of this method indicate no increase in readmission rates; however, there are no long-term studies to evaluate benefit versus harm of this method.</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0329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Prioritize measurement of functional impairment as a basis for initiation and escalation of pharmacologic treatment</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794656" y="1850757"/>
            <a:ext cx="10515600" cy="3918671"/>
          </a:xfrm>
        </p:spPr>
        <p:txBody>
          <a:bodyPr>
            <a:noAutofit/>
          </a:bodyPr>
          <a:lstStyle/>
          <a:p>
            <a:r>
              <a:rPr lang="en-US" sz="2400" dirty="0"/>
              <a:t>Create a unit of protocol for nurse scoring of functional measures (may include eating, sleeping, consoling functions of the newborn), conduct nursing staff education prior to implementation, and educate healthcare providers regarding guidelines for use of pharmacotherapy. </a:t>
            </a:r>
          </a:p>
          <a:p>
            <a:r>
              <a:rPr lang="en-US" sz="2400" dirty="0"/>
              <a:t>Examples of published methods emphasizing functional impairment are: </a:t>
            </a:r>
          </a:p>
          <a:p>
            <a:pPr lvl="1"/>
            <a:r>
              <a:rPr lang="en-US" sz="1800" dirty="0"/>
              <a:t>Finnegan Symptom Prioritization. Most recent reports include poor feeding, poor sleep, and continuous crying as prioritized functional measures. Other components of the Finnegan score that are sometimes included are emesis, diarrhea, tachypnea, or fever. </a:t>
            </a:r>
          </a:p>
          <a:p>
            <a:pPr lvl="1"/>
            <a:r>
              <a:rPr lang="en-US" sz="1800" dirty="0"/>
              <a:t>“Eat, Sleep, Console” prioritizes a newborn’s inability to take an age-appropriate volume of food, sleep more than one hour after feeding, or be consoled within ten minutes. </a:t>
            </a:r>
          </a:p>
          <a:p>
            <a:r>
              <a:rPr lang="en-US" sz="2400" dirty="0"/>
              <a:t>Alternative strategies employ the use of a modified Finnegan checklist with the mother scoring subjective functional items (e.g., quality of cry, stool consistency, tremulousness, etc.). </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260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Implement a non-pharmacologic bundle of care for neonatal abstinence syndrome for medical staff and parents to follow </a:t>
            </a:r>
            <a:br>
              <a:rPr lang="en-US" sz="16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400" dirty="0"/>
              <a:t>Implement a non-pharmacologic bundle of care for neonatal abstinence syndrome (NAS) for medical staff and parents to follow.</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474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Implement a non-pharmacologic bundle of care for neonatal abstinence syndrome for medical staff and parents to follow </a:t>
            </a:r>
            <a:br>
              <a:rPr lang="en-US" sz="16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1872530"/>
            <a:ext cx="10411691" cy="4405368"/>
          </a:xfrm>
        </p:spPr>
        <p:txBody>
          <a:bodyPr>
            <a:normAutofit/>
          </a:bodyPr>
          <a:lstStyle/>
          <a:p>
            <a:r>
              <a:rPr lang="en-US" sz="2400" dirty="0"/>
              <a:t>A non-pharmacologic bundle of care for NAS will help to prioritize non-pharmacologic interventions over medication, may reduce the length of stay, and keep staff and parents aligned on the care being provide to the newborn.</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558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Implement a non-pharmacologic bundle of care for neonatal abstinence syndrome for medical staff and parents to follow </a:t>
            </a:r>
            <a:br>
              <a:rPr lang="en-US" sz="16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1622154"/>
            <a:ext cx="10515600" cy="3918671"/>
          </a:xfrm>
        </p:spPr>
        <p:txBody>
          <a:bodyPr>
            <a:noAutofit/>
          </a:bodyPr>
          <a:lstStyle/>
          <a:p>
            <a:r>
              <a:rPr lang="en-US" sz="2400" dirty="0"/>
              <a:t>Collaborate with nursing and health care teams to develop a written guideline with a bundle of care that is specific for your unit. An example of a non-pharmacologic bundle of care for NAS would include:</a:t>
            </a:r>
          </a:p>
          <a:p>
            <a:pPr lvl="1">
              <a:spcAft>
                <a:spcPts val="600"/>
              </a:spcAft>
            </a:pPr>
            <a:r>
              <a:rPr lang="en-US" sz="2000" dirty="0">
                <a:solidFill>
                  <a:prstClr val="black"/>
                </a:solidFill>
              </a:rPr>
              <a:t>Plenty of parent/caregiver contact emphasizing parental presence at the bedside, the importance of skin-to-skin/holding the newborn, swaddling with the newborn’s hands near the mouth, and non-nutritive sucking/pacifier use. </a:t>
            </a:r>
          </a:p>
          <a:p>
            <a:pPr lvl="1">
              <a:spcAft>
                <a:spcPts val="600"/>
              </a:spcAft>
            </a:pPr>
            <a:r>
              <a:rPr lang="en-US" sz="2000" dirty="0">
                <a:solidFill>
                  <a:prstClr val="black"/>
                </a:solidFill>
              </a:rPr>
              <a:t>Establish an environment that is quiet with low lighting, limit the number of visitors, avoid excessive handling, encourage only one stimulus at a time Clustered nursing care when the newborn is awake</a:t>
            </a:r>
          </a:p>
          <a:p>
            <a:pPr lvl="1">
              <a:spcAft>
                <a:spcPts val="600"/>
              </a:spcAft>
            </a:pPr>
            <a:r>
              <a:rPr lang="en-US" sz="2000" dirty="0">
                <a:solidFill>
                  <a:prstClr val="black"/>
                </a:solidFill>
              </a:rPr>
              <a:t>Feeding on-demand/encouraging breastfeeding and lactation consultation if eligible (breastfeeding while the mother is on methadone or buprenorphine treatment as part of a program is okay); prioritize feeding consult if bottle feeding. </a:t>
            </a:r>
          </a:p>
          <a:p>
            <a:pPr lvl="1">
              <a:spcAft>
                <a:spcPts val="600"/>
              </a:spcAft>
            </a:pPr>
            <a:r>
              <a:rPr lang="en-US" sz="2000" dirty="0">
                <a:solidFill>
                  <a:prstClr val="black"/>
                </a:solidFill>
              </a:rPr>
              <a:t>Proactive prevention of diaper dermatitis and skin breakdown. Start diaper/barrier creams on day one and treat other areas of skin excoriation due to newborn tremors promptly.</a:t>
            </a:r>
          </a:p>
          <a:p>
            <a:endParaRPr lang="en-US" sz="2400" dirty="0"/>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200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p:txBody>
          <a:bodyPr anchor="ctr" anchorCtr="0">
            <a:noAutofit/>
          </a:bodyPr>
          <a:lstStyle/>
          <a:p>
            <a:r>
              <a:rPr lang="en-US" sz="4400"/>
              <a:t>Best Practice #17:</a:t>
            </a:r>
            <a:br>
              <a:rPr lang="en-US" sz="4400"/>
            </a:br>
            <a:r>
              <a:rPr lang="en-US" sz="4400"/>
              <a:t>Develop </a:t>
            </a:r>
            <a:r>
              <a:rPr lang="en-US" sz="4400" dirty="0"/>
              <a:t>guidelines for inpatient monitoring of newborns managed with a non-pharmacologic bundle of care </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p:txBody>
          <a:bodyPr/>
          <a:lstStyle/>
          <a:p>
            <a:r>
              <a:rPr lang="en-US" i="1" dirty="0"/>
              <a:t>Treatment </a:t>
            </a:r>
          </a:p>
        </p:txBody>
      </p:sp>
    </p:spTree>
    <p:extLst>
      <p:ext uri="{BB962C8B-B14F-4D97-AF65-F5344CB8AC3E}">
        <p14:creationId xmlns:p14="http://schemas.microsoft.com/office/powerpoint/2010/main" val="3052259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Develop guidelines for inpatient monitoring of newborns managed with a non-pharmacologic bundle of care</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400" dirty="0"/>
              <a:t>When a newborn does not require pharmacotherapy and is managed solely with a non-pharmacologic bundle of care, we recommend a minimum of 72 hours of inpatient monitoring.</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9709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Develop guidelines for inpatient monitoring of newborns managed with a non-pharmacologic bundle of care</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30"/>
            <a:ext cx="10411691" cy="4405368"/>
          </a:xfrm>
        </p:spPr>
        <p:txBody>
          <a:bodyPr>
            <a:normAutofit/>
          </a:bodyPr>
          <a:lstStyle/>
          <a:p>
            <a:r>
              <a:rPr lang="en-US" sz="2400" dirty="0"/>
              <a:t>Opioid clearance in newborns is variable due to patient clearance characteristics, type of opioid, and the presence of other drugs.</a:t>
            </a:r>
          </a:p>
          <a:p>
            <a:endParaRPr lang="en-US" sz="2400" dirty="0"/>
          </a:p>
          <a:p>
            <a:r>
              <a:rPr lang="en-US" sz="2400" dirty="0"/>
              <a:t>Most newborns will present with withdrawal symptoms by 24–72 hours, depending on the half-life of the opioid used by the mother and the presence of other substances.</a:t>
            </a:r>
          </a:p>
          <a:p>
            <a:endParaRPr lang="en-US" sz="2400" dirty="0"/>
          </a:p>
          <a:p>
            <a:r>
              <a:rPr lang="en-US" sz="2400" dirty="0"/>
              <a:t>Inpatient monitoring is important to allow time for potential symptoms to present and for the newborn to receive the appropriate treatment.</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9866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Develop guidelines for inpatient monitoring of newborns managed with a non-pharmacologic bundle of care</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400" dirty="0"/>
              <a:t>A recommended observation period should be included in each hospitals’ written guidelines.</a:t>
            </a:r>
          </a:p>
          <a:p>
            <a:pPr marL="0" indent="0">
              <a:buNone/>
            </a:pPr>
            <a:endParaRPr lang="en-US" sz="2400" dirty="0"/>
          </a:p>
          <a:p>
            <a:r>
              <a:rPr lang="en-US" sz="2400" dirty="0"/>
              <a:t>Documentation of potential opioid exposure should be included in the medical record to provide medical necessity justification when the observation period exceeds the otherwise expected length of stay.</a:t>
            </a:r>
          </a:p>
          <a:p>
            <a:endParaRPr lang="en-US" sz="2400" dirty="0"/>
          </a:p>
          <a:p>
            <a:endParaRPr lang="en-US" sz="2400" dirty="0"/>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0222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p:txBody>
          <a:bodyPr anchor="ctr" anchorCtr="0">
            <a:noAutofit/>
          </a:bodyPr>
          <a:lstStyle/>
          <a:p>
            <a:r>
              <a:rPr lang="en-US" sz="4400" dirty="0"/>
              <a:t>Best Practice #18: </a:t>
            </a:r>
            <a:br>
              <a:rPr lang="en-US" sz="4400" dirty="0"/>
            </a:br>
            <a:r>
              <a:rPr lang="en-US" sz="4400" dirty="0"/>
              <a:t>Consider parental rooming-in with the newborn when safety of mother and newborn can be ensured</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p:txBody>
          <a:bodyPr/>
          <a:lstStyle/>
          <a:p>
            <a:r>
              <a:rPr lang="en-US" i="1" dirty="0"/>
              <a:t>Treatment </a:t>
            </a:r>
          </a:p>
        </p:txBody>
      </p:sp>
    </p:spTree>
    <p:extLst>
      <p:ext uri="{BB962C8B-B14F-4D97-AF65-F5344CB8AC3E}">
        <p14:creationId xmlns:p14="http://schemas.microsoft.com/office/powerpoint/2010/main" val="3217800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949</Words>
  <Application>Microsoft Office PowerPoint</Application>
  <PresentationFormat>Widescreen</PresentationFormat>
  <Paragraphs>55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Noto Sans</vt:lpstr>
      <vt:lpstr>Noto Serif</vt:lpstr>
      <vt:lpstr>Roboto Medium</vt:lpstr>
      <vt:lpstr>Office Theme</vt:lpstr>
      <vt:lpstr>Best Practice #16:  Implement a non-pharmacologic bundle of care for neonatal abstinence syndrome for medical staff and parents to follow </vt:lpstr>
      <vt:lpstr>OVERVIEW Implement a non-pharmacologic bundle of care for neonatal abstinence syndrome for medical staff and parents to follow  </vt:lpstr>
      <vt:lpstr>WHY WE ARE RECOMMENDING THIS BEST PRACTICE Implement a non-pharmacologic bundle of care for neonatal abstinence syndrome for medical staff and parents to follow  </vt:lpstr>
      <vt:lpstr>STRATEGIES FOR IMPLEMENTATION Implement a non-pharmacologic bundle of care for neonatal abstinence syndrome for medical staff and parents to follow  </vt:lpstr>
      <vt:lpstr>Best Practice #17: Develop guidelines for inpatient monitoring of newborns managed with a non-pharmacologic bundle of care </vt:lpstr>
      <vt:lpstr>OVERVIEW Develop guidelines for inpatient monitoring of newborns managed with a non-pharmacologic bundle of care </vt:lpstr>
      <vt:lpstr>WHY WE ARE RECOMMENDING THIS BEST PRACTICE Develop guidelines for inpatient monitoring of newborns managed with a non-pharmacologic bundle of care </vt:lpstr>
      <vt:lpstr>STRATEGIES FOR IMPLEMENTATION Develop guidelines for inpatient monitoring of newborns managed with a non-pharmacologic bundle of care </vt:lpstr>
      <vt:lpstr>Best Practice #18:  Consider parental rooming-in with the newborn when safety of mother and newborn can be ensured</vt:lpstr>
      <vt:lpstr>OVERVIEW Consider parental rooming-in with the newborn when safety of mother and newborn can be ensured </vt:lpstr>
      <vt:lpstr>WHY WE ARE RECOMMENDING THIS BEST PRACTICE Consider parental rooming-in with the newborn when safety of mother and newborn can be ensured </vt:lpstr>
      <vt:lpstr>STRATEGIES FOR IMPLEMENTATION Consider parental rooming-in with the newborn when safety of mother and newborn can be ensured </vt:lpstr>
      <vt:lpstr>Best Practice #19: Prioritize measurement of functional impairment as a basis for initiation and escalation of pharmacologic treatment</vt:lpstr>
      <vt:lpstr>OVERVIEW Prioritize measurement of functional impairment as a basis for initiation and escalation of pharmacologic treatment </vt:lpstr>
      <vt:lpstr>WHY WE ARE RECOMMENDING THIS BEST PRACTICE Prioritize measurement of functional impairment as a basis for initiation and escalation of pharmacologic treatment </vt:lpstr>
      <vt:lpstr>STRATEGIES FOR IMPLEMENTATION Prioritize measurement of functional impairment as a basis for initiation and escalation of pharmacologic treatment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Julia Elitzer</cp:lastModifiedBy>
  <cp:revision>20</cp:revision>
  <dcterms:created xsi:type="dcterms:W3CDTF">2020-03-24T18:29:25Z</dcterms:created>
  <dcterms:modified xsi:type="dcterms:W3CDTF">2020-07-07T23:28:28Z</dcterms:modified>
</cp:coreProperties>
</file>