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4" r:id="rId9"/>
    <p:sldId id="266" r:id="rId10"/>
    <p:sldId id="267" r:id="rId11"/>
    <p:sldId id="268" r:id="rId12"/>
    <p:sldId id="269" r:id="rId13"/>
    <p:sldId id="271" r:id="rId14"/>
    <p:sldId id="272" r:id="rId15"/>
    <p:sldId id="273" r:id="rId16"/>
    <p:sldId id="274" r:id="rId17"/>
    <p:sldId id="276" r:id="rId18"/>
    <p:sldId id="277" r:id="rId19"/>
    <p:sldId id="278" r:id="rId20"/>
    <p:sldId id="27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CA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71"/>
  </p:normalViewPr>
  <p:slideViewPr>
    <p:cSldViewPr snapToGrid="0" snapToObjects="1">
      <p:cViewPr varScale="1">
        <p:scale>
          <a:sx n="107" d="100"/>
          <a:sy n="107" d="100"/>
        </p:scale>
        <p:origin x="108" y="18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744E484-285A-0641-A893-F4981D4E6D73}"/>
              </a:ext>
            </a:extLst>
          </p:cNvPr>
          <p:cNvSpPr/>
          <p:nvPr userDrawn="1"/>
        </p:nvSpPr>
        <p:spPr>
          <a:xfrm>
            <a:off x="0" y="1"/>
            <a:ext cx="12192000" cy="4932217"/>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object, clock&#10;&#10;Description automatically generated">
            <a:extLst>
              <a:ext uri="{FF2B5EF4-FFF2-40B4-BE49-F238E27FC236}">
                <a16:creationId xmlns:a16="http://schemas.microsoft.com/office/drawing/2014/main" id="{32915DF0-D323-0842-A3DB-B287461BA825}"/>
              </a:ext>
            </a:extLst>
          </p:cNvPr>
          <p:cNvPicPr>
            <a:picLocks noChangeAspect="1"/>
          </p:cNvPicPr>
          <p:nvPr userDrawn="1"/>
        </p:nvPicPr>
        <p:blipFill>
          <a:blip r:embed="rId2">
            <a:alphaModFix amt="61000"/>
          </a:blip>
          <a:stretch>
            <a:fillRect/>
          </a:stretch>
        </p:blipFill>
        <p:spPr>
          <a:xfrm>
            <a:off x="0" y="13793"/>
            <a:ext cx="12192000" cy="3317883"/>
          </a:xfrm>
          <a:prstGeom prst="rect">
            <a:avLst/>
          </a:prstGeom>
        </p:spPr>
      </p:pic>
      <p:sp>
        <p:nvSpPr>
          <p:cNvPr id="2" name="Title 1">
            <a:extLst>
              <a:ext uri="{FF2B5EF4-FFF2-40B4-BE49-F238E27FC236}">
                <a16:creationId xmlns:a16="http://schemas.microsoft.com/office/drawing/2014/main" id="{E5E53B70-00EA-D44E-AA6B-CFF79EF76B49}"/>
              </a:ext>
            </a:extLst>
          </p:cNvPr>
          <p:cNvSpPr>
            <a:spLocks noGrp="1"/>
          </p:cNvSpPr>
          <p:nvPr>
            <p:ph type="ctrTitle" hasCustomPrompt="1"/>
          </p:nvPr>
        </p:nvSpPr>
        <p:spPr>
          <a:xfrm>
            <a:off x="1524000" y="1122363"/>
            <a:ext cx="9144000" cy="2387600"/>
          </a:xfrm>
        </p:spPr>
        <p:txBody>
          <a:bodyPr anchor="ctr" anchorCtr="0"/>
          <a:lstStyle>
            <a:lvl1pPr algn="ctr">
              <a:defRPr sz="6000"/>
            </a:lvl1pPr>
          </a:lstStyle>
          <a:p>
            <a:r>
              <a:rPr lang="en-US" dirty="0"/>
              <a:t>Click to edit Master </a:t>
            </a:r>
            <a:br>
              <a:rPr lang="en-US" dirty="0"/>
            </a:br>
            <a:r>
              <a:rPr lang="en-US" dirty="0"/>
              <a:t>title style</a:t>
            </a:r>
          </a:p>
        </p:txBody>
      </p:sp>
      <p:sp>
        <p:nvSpPr>
          <p:cNvPr id="3" name="Subtitle 2">
            <a:extLst>
              <a:ext uri="{FF2B5EF4-FFF2-40B4-BE49-F238E27FC236}">
                <a16:creationId xmlns:a16="http://schemas.microsoft.com/office/drawing/2014/main" id="{F2AEB59B-E877-014E-B531-73EFF5A8E4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extBox 6">
            <a:extLst>
              <a:ext uri="{FF2B5EF4-FFF2-40B4-BE49-F238E27FC236}">
                <a16:creationId xmlns:a16="http://schemas.microsoft.com/office/drawing/2014/main" id="{C6DC28CE-E688-EA4E-BB0E-711EE841AE47}"/>
              </a:ext>
            </a:extLst>
          </p:cNvPr>
          <p:cNvSpPr txBox="1"/>
          <p:nvPr userDrawn="1"/>
        </p:nvSpPr>
        <p:spPr>
          <a:xfrm>
            <a:off x="307768" y="212394"/>
            <a:ext cx="5693229" cy="369332"/>
          </a:xfrm>
          <a:prstGeom prst="rect">
            <a:avLst/>
          </a:prstGeom>
          <a:noFill/>
        </p:spPr>
        <p:txBody>
          <a:bodyPr wrap="square" rtlCol="0">
            <a:spAutoFit/>
          </a:bodyPr>
          <a:lstStyle/>
          <a:p>
            <a:r>
              <a:rPr lang="en-US" b="1" dirty="0">
                <a:latin typeface="Noto Serif" panose="02020600060500020200" pitchFamily="18" charset="0"/>
                <a:ea typeface="Noto Serif" panose="02020600060500020200" pitchFamily="18" charset="0"/>
                <a:cs typeface="Noto Serif" panose="02020600060500020200" pitchFamily="18" charset="0"/>
              </a:rPr>
              <a:t>MBSEI Toolkit</a:t>
            </a:r>
          </a:p>
        </p:txBody>
      </p:sp>
      <p:grpSp>
        <p:nvGrpSpPr>
          <p:cNvPr id="17" name="Group 16">
            <a:extLst>
              <a:ext uri="{FF2B5EF4-FFF2-40B4-BE49-F238E27FC236}">
                <a16:creationId xmlns:a16="http://schemas.microsoft.com/office/drawing/2014/main" id="{0BCD2732-BA4E-C74E-A8B8-14B9EC053578}"/>
              </a:ext>
            </a:extLst>
          </p:cNvPr>
          <p:cNvGrpSpPr/>
          <p:nvPr userDrawn="1"/>
        </p:nvGrpSpPr>
        <p:grpSpPr>
          <a:xfrm>
            <a:off x="2903641" y="5509097"/>
            <a:ext cx="6384718" cy="732227"/>
            <a:chOff x="2557896" y="5592226"/>
            <a:chExt cx="6384718" cy="732227"/>
          </a:xfrm>
        </p:grpSpPr>
        <p:pic>
          <p:nvPicPr>
            <p:cNvPr id="12" name="Picture 11" descr="A close up of a logo&#10;&#10;Description automatically generated">
              <a:extLst>
                <a:ext uri="{FF2B5EF4-FFF2-40B4-BE49-F238E27FC236}">
                  <a16:creationId xmlns:a16="http://schemas.microsoft.com/office/drawing/2014/main" id="{C4E0F3F2-BA68-4C4C-9EA9-7AC8A895A48E}"/>
                </a:ext>
              </a:extLst>
            </p:cNvPr>
            <p:cNvPicPr>
              <a:picLocks noChangeAspect="1"/>
            </p:cNvPicPr>
            <p:nvPr userDrawn="1"/>
          </p:nvPicPr>
          <p:blipFill>
            <a:blip r:embed="rId3"/>
            <a:stretch>
              <a:fillRect/>
            </a:stretch>
          </p:blipFill>
          <p:spPr>
            <a:xfrm>
              <a:off x="2557896" y="5663554"/>
              <a:ext cx="1729097" cy="660899"/>
            </a:xfrm>
            <a:prstGeom prst="rect">
              <a:avLst/>
            </a:prstGeom>
          </p:spPr>
        </p:pic>
        <p:pic>
          <p:nvPicPr>
            <p:cNvPr id="14" name="Picture 13" descr="A picture containing drawing&#10;&#10;Description automatically generated">
              <a:extLst>
                <a:ext uri="{FF2B5EF4-FFF2-40B4-BE49-F238E27FC236}">
                  <a16:creationId xmlns:a16="http://schemas.microsoft.com/office/drawing/2014/main" id="{FB8AA871-12C7-6142-9200-EE75C23B1D88}"/>
                </a:ext>
              </a:extLst>
            </p:cNvPr>
            <p:cNvPicPr>
              <a:picLocks noChangeAspect="1"/>
            </p:cNvPicPr>
            <p:nvPr userDrawn="1"/>
          </p:nvPicPr>
          <p:blipFill>
            <a:blip r:embed="rId4"/>
            <a:stretch>
              <a:fillRect/>
            </a:stretch>
          </p:blipFill>
          <p:spPr>
            <a:xfrm>
              <a:off x="5348597" y="5661627"/>
              <a:ext cx="1761672" cy="641799"/>
            </a:xfrm>
            <a:prstGeom prst="rect">
              <a:avLst/>
            </a:prstGeom>
          </p:spPr>
        </p:pic>
        <p:pic>
          <p:nvPicPr>
            <p:cNvPr id="16" name="Picture 15" descr="A close up of a logo&#10;&#10;Description automatically generated">
              <a:extLst>
                <a:ext uri="{FF2B5EF4-FFF2-40B4-BE49-F238E27FC236}">
                  <a16:creationId xmlns:a16="http://schemas.microsoft.com/office/drawing/2014/main" id="{C18E11EC-FC5E-2A48-B25C-2311209BB335}"/>
                </a:ext>
              </a:extLst>
            </p:cNvPr>
            <p:cNvPicPr>
              <a:picLocks noChangeAspect="1"/>
            </p:cNvPicPr>
            <p:nvPr userDrawn="1"/>
          </p:nvPicPr>
          <p:blipFill>
            <a:blip r:embed="rId5"/>
            <a:stretch>
              <a:fillRect/>
            </a:stretch>
          </p:blipFill>
          <p:spPr>
            <a:xfrm>
              <a:off x="7952014" y="5592226"/>
              <a:ext cx="990600" cy="711200"/>
            </a:xfrm>
            <a:prstGeom prst="rect">
              <a:avLst/>
            </a:prstGeom>
          </p:spPr>
        </p:pic>
      </p:grpSp>
    </p:spTree>
    <p:extLst>
      <p:ext uri="{BB962C8B-B14F-4D97-AF65-F5344CB8AC3E}">
        <p14:creationId xmlns:p14="http://schemas.microsoft.com/office/powerpoint/2010/main" val="794530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E190-DBE9-4F4B-B53D-C22A136F41EB}"/>
              </a:ext>
            </a:extLst>
          </p:cNvPr>
          <p:cNvSpPr>
            <a:spLocks noGrp="1"/>
          </p:cNvSpPr>
          <p:nvPr>
            <p:ph type="title" hasCustomPrompt="1"/>
          </p:nvPr>
        </p:nvSpPr>
        <p:spPr/>
        <p:txBody>
          <a:bodyPr>
            <a:normAutofit/>
          </a:bodyPr>
          <a:lstStyle>
            <a:lvl1pPr>
              <a:defRPr sz="2800"/>
            </a:lvl1pPr>
          </a:lstStyle>
          <a:p>
            <a:r>
              <a:rPr lang="en-US" dirty="0"/>
              <a:t>Understand and implement the principles </a:t>
            </a:r>
            <a:br>
              <a:rPr lang="en-US" dirty="0"/>
            </a:br>
            <a:r>
              <a:rPr lang="en-US" dirty="0"/>
              <a:t>of Motivational Interviewing</a:t>
            </a:r>
          </a:p>
        </p:txBody>
      </p:sp>
      <p:sp>
        <p:nvSpPr>
          <p:cNvPr id="3" name="Content Placeholder 2">
            <a:extLst>
              <a:ext uri="{FF2B5EF4-FFF2-40B4-BE49-F238E27FC236}">
                <a16:creationId xmlns:a16="http://schemas.microsoft.com/office/drawing/2014/main" id="{78CA5C9B-82B8-DE44-82DC-C7D9AD87BF42}"/>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1">
            <a:extLst>
              <a:ext uri="{FF2B5EF4-FFF2-40B4-BE49-F238E27FC236}">
                <a16:creationId xmlns:a16="http://schemas.microsoft.com/office/drawing/2014/main" id="{3DB429D8-7B42-A343-824B-E0F61D6B939F}"/>
              </a:ext>
            </a:extLst>
          </p:cNvPr>
          <p:cNvSpPr txBox="1">
            <a:spLocks/>
          </p:cNvSpPr>
          <p:nvPr userDrawn="1"/>
        </p:nvSpPr>
        <p:spPr>
          <a:xfrm rot="16200000">
            <a:off x="-1815450" y="1815448"/>
            <a:ext cx="4351337" cy="72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a:lstStyle>
          <a:p>
            <a:pPr algn="ctr"/>
            <a:endPar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endParaRPr>
          </a:p>
        </p:txBody>
      </p:sp>
      <p:sp>
        <p:nvSpPr>
          <p:cNvPr id="6" name="Rectangle 5">
            <a:extLst>
              <a:ext uri="{FF2B5EF4-FFF2-40B4-BE49-F238E27FC236}">
                <a16:creationId xmlns:a16="http://schemas.microsoft.com/office/drawing/2014/main" id="{4BFDB9C3-0B1F-E648-BCE2-1215F6B3880B}"/>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7DFDE7CB-752D-E84F-905F-11BC9A7A0D66}"/>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1290AF66-B40D-AE49-9085-5834F5AFFB66}"/>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1" name="Picture 10">
              <a:extLst>
                <a:ext uri="{FF2B5EF4-FFF2-40B4-BE49-F238E27FC236}">
                  <a16:creationId xmlns:a16="http://schemas.microsoft.com/office/drawing/2014/main" id="{FCAAAEAE-2F36-DD43-A26F-AA46F0064A01}"/>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2" name="TextBox 11">
            <a:extLst>
              <a:ext uri="{FF2B5EF4-FFF2-40B4-BE49-F238E27FC236}">
                <a16:creationId xmlns:a16="http://schemas.microsoft.com/office/drawing/2014/main" id="{3025DA5F-0322-A248-854E-85FBBC2214DC}"/>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894356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E526B-88DF-0742-BAE7-A5732F4CBDE8}"/>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467768A3-5555-4E41-A8C5-AA21713497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357215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1EDF-B1EB-0F4C-9994-CD7C0B3938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C0AF5B-F2D3-D44D-8CCC-B74E0E853D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365817-C6DA-5F4E-A8DA-7710C11741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7DC5CB7C-987F-6345-BEA8-04BB65B9008F}"/>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8BE05CEE-9AD0-D14A-B284-411CB56448CF}"/>
              </a:ext>
            </a:extLst>
          </p:cNvPr>
          <p:cNvGrpSpPr/>
          <p:nvPr userDrawn="1"/>
        </p:nvGrpSpPr>
        <p:grpSpPr>
          <a:xfrm>
            <a:off x="8128977" y="6522911"/>
            <a:ext cx="3608215" cy="284600"/>
            <a:chOff x="7427109" y="3596991"/>
            <a:chExt cx="3608215" cy="284600"/>
          </a:xfrm>
        </p:grpSpPr>
        <p:pic>
          <p:nvPicPr>
            <p:cNvPr id="9" name="Picture 8">
              <a:extLst>
                <a:ext uri="{FF2B5EF4-FFF2-40B4-BE49-F238E27FC236}">
                  <a16:creationId xmlns:a16="http://schemas.microsoft.com/office/drawing/2014/main" id="{88C6E907-A011-CA42-86D8-5F1346FABD5C}"/>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0" name="Picture 9">
              <a:extLst>
                <a:ext uri="{FF2B5EF4-FFF2-40B4-BE49-F238E27FC236}">
                  <a16:creationId xmlns:a16="http://schemas.microsoft.com/office/drawing/2014/main" id="{FEC273D4-CCC3-0A42-BCDA-B946DC1CF843}"/>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1" name="TextBox 10">
            <a:extLst>
              <a:ext uri="{FF2B5EF4-FFF2-40B4-BE49-F238E27FC236}">
                <a16:creationId xmlns:a16="http://schemas.microsoft.com/office/drawing/2014/main" id="{F45A7EF1-4F2B-2742-9213-4A1674A97F86}"/>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3917019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ED5EB-91ED-1D47-8007-087C4D94C3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8103051-9BBA-DF42-B4E6-A834ABAF5F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510B3B-CD11-C844-B9B2-6667912D8C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761A69-72B4-F94E-A433-75816AB8A1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7F057B-2FF4-4346-A92F-3FEE1D2198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3A32710-C7A4-7748-B158-FCD89DC2D178}"/>
              </a:ext>
            </a:extLst>
          </p:cNvPr>
          <p:cNvSpPr/>
          <p:nvPr userDrawn="1"/>
        </p:nvSpPr>
        <p:spPr>
          <a:xfrm>
            <a:off x="0" y="6384404"/>
            <a:ext cx="12192000" cy="502623"/>
          </a:xfrm>
          <a:prstGeom prst="rect">
            <a:avLst/>
          </a:prstGeom>
          <a:solidFill>
            <a:schemeClr val="bg2">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0C0E6B10-DA94-C145-80F7-6A85BD56C006}"/>
              </a:ext>
            </a:extLst>
          </p:cNvPr>
          <p:cNvGrpSpPr/>
          <p:nvPr userDrawn="1"/>
        </p:nvGrpSpPr>
        <p:grpSpPr>
          <a:xfrm>
            <a:off x="8128977" y="6522911"/>
            <a:ext cx="3608215" cy="284600"/>
            <a:chOff x="7427109" y="3596991"/>
            <a:chExt cx="3608215" cy="284600"/>
          </a:xfrm>
        </p:grpSpPr>
        <p:pic>
          <p:nvPicPr>
            <p:cNvPr id="11" name="Picture 10">
              <a:extLst>
                <a:ext uri="{FF2B5EF4-FFF2-40B4-BE49-F238E27FC236}">
                  <a16:creationId xmlns:a16="http://schemas.microsoft.com/office/drawing/2014/main" id="{F22E4AC9-1AE0-2449-8432-DDBA34994373}"/>
                </a:ext>
              </a:extLst>
            </p:cNvPr>
            <p:cNvPicPr>
              <a:picLocks noChangeAspect="1"/>
            </p:cNvPicPr>
            <p:nvPr userDrawn="1"/>
          </p:nvPicPr>
          <p:blipFill>
            <a:blip r:embed="rId2"/>
            <a:stretch>
              <a:fillRect/>
            </a:stretch>
          </p:blipFill>
          <p:spPr>
            <a:xfrm>
              <a:off x="8341110" y="3598637"/>
              <a:ext cx="2694214" cy="282954"/>
            </a:xfrm>
            <a:prstGeom prst="rect">
              <a:avLst/>
            </a:prstGeom>
          </p:spPr>
        </p:pic>
        <p:pic>
          <p:nvPicPr>
            <p:cNvPr id="12" name="Picture 11">
              <a:extLst>
                <a:ext uri="{FF2B5EF4-FFF2-40B4-BE49-F238E27FC236}">
                  <a16:creationId xmlns:a16="http://schemas.microsoft.com/office/drawing/2014/main" id="{5BD6A07C-B4AB-AF4D-8345-961A5B6FC40F}"/>
                </a:ext>
              </a:extLst>
            </p:cNvPr>
            <p:cNvPicPr>
              <a:picLocks noChangeAspect="1"/>
            </p:cNvPicPr>
            <p:nvPr userDrawn="1"/>
          </p:nvPicPr>
          <p:blipFill>
            <a:blip r:embed="rId3"/>
            <a:stretch>
              <a:fillRect/>
            </a:stretch>
          </p:blipFill>
          <p:spPr>
            <a:xfrm>
              <a:off x="7427109" y="3596991"/>
              <a:ext cx="548077" cy="283464"/>
            </a:xfrm>
            <a:prstGeom prst="rect">
              <a:avLst/>
            </a:prstGeom>
          </p:spPr>
        </p:pic>
      </p:grpSp>
      <p:sp>
        <p:nvSpPr>
          <p:cNvPr id="13" name="TextBox 12">
            <a:extLst>
              <a:ext uri="{FF2B5EF4-FFF2-40B4-BE49-F238E27FC236}">
                <a16:creationId xmlns:a16="http://schemas.microsoft.com/office/drawing/2014/main" id="{4630A78D-63EC-8345-B7BB-81E323EC969A}"/>
              </a:ext>
            </a:extLst>
          </p:cNvPr>
          <p:cNvSpPr txBox="1"/>
          <p:nvPr userDrawn="1"/>
        </p:nvSpPr>
        <p:spPr>
          <a:xfrm>
            <a:off x="214907" y="6514303"/>
            <a:ext cx="6546283" cy="246221"/>
          </a:xfrm>
          <a:prstGeom prst="rect">
            <a:avLst/>
          </a:prstGeom>
          <a:noFill/>
        </p:spPr>
        <p:txBody>
          <a:bodyPr wrap="square" rtlCol="0">
            <a:spAutoFit/>
          </a:bodyPr>
          <a:lstStyle/>
          <a:p>
            <a:r>
              <a:rPr lang="en-US" sz="1000" b="0" i="0" dirty="0">
                <a:solidFill>
                  <a:schemeClr val="accent5">
                    <a:lumMod val="10000"/>
                  </a:schemeClr>
                </a:solidFill>
                <a:latin typeface="Roboto Medium" panose="02000000000000000000" pitchFamily="2" charset="0"/>
                <a:ea typeface="Roboto Medium" panose="02000000000000000000" pitchFamily="2" charset="0"/>
              </a:rPr>
              <a:t>Mother &amp; Baby Substance Exposure Initiative – A Project of the California State Opioid Response (SOR)</a:t>
            </a:r>
          </a:p>
        </p:txBody>
      </p:sp>
    </p:spTree>
    <p:extLst>
      <p:ext uri="{BB962C8B-B14F-4D97-AF65-F5344CB8AC3E}">
        <p14:creationId xmlns:p14="http://schemas.microsoft.com/office/powerpoint/2010/main" val="5082845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74449-C48B-F54C-B585-4213C192B7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86210BF-0930-4F46-B1E0-5324ABD37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1428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Noto Serif" panose="02020600060500020200" pitchFamily="18" charset="0"/>
          <a:ea typeface="Noto Serif" panose="02020600060500020200" pitchFamily="18" charset="0"/>
          <a:cs typeface="Noto Serif" panose="02020600060500020200" pitchFamily="18" charset="0"/>
        </a:defRPr>
      </a:lvl1pPr>
    </p:titleStyle>
    <p:bodyStyle>
      <a:lvl1pPr marL="228600" indent="-228600" algn="l" defTabSz="914400" rtl="0" eaLnBrk="1" latinLnBrk="0" hangingPunct="1">
        <a:lnSpc>
          <a:spcPct val="90000"/>
        </a:lnSpc>
        <a:spcBef>
          <a:spcPts val="1000"/>
        </a:spcBef>
        <a:buClr>
          <a:srgbClr val="A0CAD0"/>
        </a:buClr>
        <a:buFont typeface="Arial" panose="020B0604020202020204" pitchFamily="34" charset="0"/>
        <a:buChar char="•"/>
        <a:defRPr sz="2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1pPr>
      <a:lvl2pPr marL="685800" indent="-228600" algn="l" defTabSz="914400" rtl="0" eaLnBrk="1" latinLnBrk="0" hangingPunct="1">
        <a:lnSpc>
          <a:spcPct val="90000"/>
        </a:lnSpc>
        <a:spcBef>
          <a:spcPts val="500"/>
        </a:spcBef>
        <a:buClr>
          <a:srgbClr val="A0CAD0"/>
        </a:buClr>
        <a:buFont typeface="Arial" panose="020B0604020202020204" pitchFamily="34" charset="0"/>
        <a:buChar char="•"/>
        <a:defRPr sz="24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2pPr>
      <a:lvl3pPr marL="1143000" indent="-228600" algn="l" defTabSz="914400" rtl="0" eaLnBrk="1" latinLnBrk="0" hangingPunct="1">
        <a:lnSpc>
          <a:spcPct val="90000"/>
        </a:lnSpc>
        <a:spcBef>
          <a:spcPts val="500"/>
        </a:spcBef>
        <a:buClr>
          <a:srgbClr val="A0CAD0"/>
        </a:buClr>
        <a:buFont typeface="Arial" panose="020B0604020202020204" pitchFamily="34" charset="0"/>
        <a:buChar char="•"/>
        <a:defRPr sz="20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3pPr>
      <a:lvl4pPr marL="16002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4pPr>
      <a:lvl5pPr marL="2057400" indent="-228600" algn="l" defTabSz="914400" rtl="0" eaLnBrk="1" latinLnBrk="0" hangingPunct="1">
        <a:lnSpc>
          <a:spcPct val="90000"/>
        </a:lnSpc>
        <a:spcBef>
          <a:spcPts val="500"/>
        </a:spcBef>
        <a:buClr>
          <a:srgbClr val="A0CAD0"/>
        </a:buClr>
        <a:buFont typeface="Arial" panose="020B0604020202020204" pitchFamily="34" charset="0"/>
        <a:buChar char="•"/>
        <a:defRPr sz="1800" kern="1200">
          <a:solidFill>
            <a:schemeClr val="tx1"/>
          </a:solidFill>
          <a:latin typeface="Noto Sans" panose="020B0502040504020204" pitchFamily="34" charset="0"/>
          <a:ea typeface="Noto Sans" panose="020B0502040504020204" pitchFamily="34" charset="0"/>
          <a:cs typeface="Noto Sans" panose="020B050204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a:xfrm>
            <a:off x="313765" y="1122363"/>
            <a:ext cx="11555506" cy="2387600"/>
          </a:xfrm>
        </p:spPr>
        <p:txBody>
          <a:bodyPr anchor="ctr" anchorCtr="0">
            <a:noAutofit/>
          </a:bodyPr>
          <a:lstStyle/>
          <a:p>
            <a:r>
              <a:rPr lang="en-US" sz="4400" dirty="0"/>
              <a:t>Best Practice # 20:</a:t>
            </a:r>
            <a:br>
              <a:rPr lang="en-US" sz="4400" dirty="0"/>
            </a:br>
            <a:r>
              <a:rPr lang="en-US" sz="4400" dirty="0"/>
              <a:t>If pharmacotherapy is indicated, consider a trial of morphine every 3 hours PRN as an initial strategy for the treatment of neonatal abstinence syndrome instead of scheduled dosing or more long-acting pharmacotherapy options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4177553"/>
            <a:ext cx="9144000" cy="1080246"/>
          </a:xfrm>
        </p:spPr>
        <p:txBody>
          <a:bodyPr/>
          <a:lstStyle/>
          <a:p>
            <a:r>
              <a:rPr lang="en-US" i="1" dirty="0"/>
              <a:t>Treatment </a:t>
            </a:r>
          </a:p>
        </p:txBody>
      </p:sp>
    </p:spTree>
    <p:extLst>
      <p:ext uri="{BB962C8B-B14F-4D97-AF65-F5344CB8AC3E}">
        <p14:creationId xmlns:p14="http://schemas.microsoft.com/office/powerpoint/2010/main" val="3331839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Consider clonidine instead of phenobarbital as a potential second line/adjunctive therapy for neonatal abstinence syndrome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Clonidine may be considered as a second line/adjunctive therapy for neonatal abstinence syndrome (NAS). </a:t>
            </a:r>
          </a:p>
          <a:p>
            <a:endParaRPr lang="en-US" sz="2400" dirty="0"/>
          </a:p>
          <a:p>
            <a:r>
              <a:rPr lang="en-US" sz="2400" dirty="0"/>
              <a:t>Studies are ongoing on the use of clonidine as a first-line agent.</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38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Consider clonidine instead of phenobarbital as a potential second line/adjunctive therapy for neonatal abstinence syndrome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611270"/>
            <a:ext cx="10411691" cy="4778644"/>
          </a:xfrm>
        </p:spPr>
        <p:txBody>
          <a:bodyPr>
            <a:normAutofit fontScale="92500" lnSpcReduction="20000"/>
          </a:bodyPr>
          <a:lstStyle/>
          <a:p>
            <a:r>
              <a:rPr lang="en-US" sz="2400" dirty="0"/>
              <a:t>Phenobarbital is a nonselective central nervous system depressant that is sometimes used in combination therapy for NAS. It has been recommended mainly for non-opioid withdrawal in polysubstance exposure as an adjunct therapy. </a:t>
            </a:r>
          </a:p>
          <a:p>
            <a:endParaRPr lang="en-US" sz="2400" dirty="0"/>
          </a:p>
          <a:p>
            <a:r>
              <a:rPr lang="en-US" sz="2400" dirty="0"/>
              <a:t>Its role is limited in opioid withdrawal given several disadvantages, such as lack of relief of gastrointestinal symptoms, impaired bonding and feeding in infants due to central nervous system depression, and potentially more long-term neurodevelopmental effects. </a:t>
            </a:r>
          </a:p>
          <a:p>
            <a:endParaRPr lang="en-US" sz="2400" dirty="0"/>
          </a:p>
          <a:p>
            <a:r>
              <a:rPr lang="en-US" sz="2400" dirty="0"/>
              <a:t>Clonidine is an alpha-2 adrenergic receptor agonist that inhibits central nervous system sympathetic outflow and reduces norepinephrine levels.  It reduces the autonomic symptoms (mediated in the locus coeruleus) of NAS.  </a:t>
            </a:r>
          </a:p>
          <a:p>
            <a:endParaRPr lang="en-US" sz="2400" dirty="0"/>
          </a:p>
          <a:p>
            <a:r>
              <a:rPr lang="en-US" sz="2400" dirty="0"/>
              <a:t>Clonidine has at least one high quality RCT supporting its use as an adjunctive agent to reduce length of pharmacotherapy treatment for NAS.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6542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Consider clonidine instead of phenobarbital as a potential second line/adjunctive therapy for neonatal abstinence syndrome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pPr>
              <a:spcAft>
                <a:spcPts val="600"/>
              </a:spcAft>
            </a:pPr>
            <a:r>
              <a:rPr lang="en-US" sz="2400" dirty="0"/>
              <a:t>Develop unit-specific guidelines for initiation of clonidine as adjunct therapy if NAS is not adequately controlled with first-line therapy alone.</a:t>
            </a:r>
          </a:p>
          <a:p>
            <a:pPr>
              <a:spcAft>
                <a:spcPts val="600"/>
              </a:spcAft>
            </a:pPr>
            <a:r>
              <a:rPr lang="en-US" sz="2400" dirty="0"/>
              <a:t>Establish guidelines for escalation of clonidine.</a:t>
            </a:r>
          </a:p>
          <a:p>
            <a:pPr>
              <a:spcAft>
                <a:spcPts val="600"/>
              </a:spcAft>
            </a:pPr>
            <a:r>
              <a:rPr lang="en-US" sz="2400" dirty="0"/>
              <a:t>When weaning clonidine, consider a two-step reduction of the clonidine dose over 48 hours or weaning of opioids before stopping clonidine.  This may reduce rebound NAS withdrawal symptoms.</a:t>
            </a:r>
          </a:p>
          <a:p>
            <a:pPr>
              <a:spcAft>
                <a:spcPts val="600"/>
              </a:spcAft>
            </a:pPr>
            <a:r>
              <a:rPr lang="en-US" sz="2400" dirty="0"/>
              <a:t>Clonidine has the potential to cause heart rate or blood pressure changes and monitoring is recommended. Monitor heart rate and blood pressure more closely during the first two days of clonidine therapy and for 48 hours after discontinuation.</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716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dirty="0"/>
              <a:t>Best Practice # 23:</a:t>
            </a:r>
            <a:br>
              <a:rPr lang="en-US" sz="4400" dirty="0"/>
            </a:br>
            <a:r>
              <a:rPr lang="en-US" sz="4400" dirty="0"/>
              <a:t>Develop guidelines for inpatient monitoring of newborns receiving morphine, clonidine, or methadone pharmacotherapy prior to discharge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3947532"/>
            <a:ext cx="9144000" cy="1310268"/>
          </a:xfrm>
        </p:spPr>
        <p:txBody>
          <a:bodyPr/>
          <a:lstStyle/>
          <a:p>
            <a:r>
              <a:rPr lang="en-US" i="1" dirty="0"/>
              <a:t>Treatment </a:t>
            </a:r>
          </a:p>
        </p:txBody>
      </p:sp>
    </p:spTree>
    <p:extLst>
      <p:ext uri="{BB962C8B-B14F-4D97-AF65-F5344CB8AC3E}">
        <p14:creationId xmlns:p14="http://schemas.microsoft.com/office/powerpoint/2010/main" val="2128956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Develop guidelines for inpatient monitoring of newborns receiving morphine, clonidine, or methadone pharmacotherapy prior to discharge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When morphine and/or clonidine are used for pharmacologic treatment in a newborn with neonatal abstinence syndrome (NAS), our consensus-based recommendation is that the newborn be monitored as an inpatient for a minimum of 48 hours after the last dose. </a:t>
            </a:r>
          </a:p>
          <a:p>
            <a:endParaRPr lang="en-US" sz="2400" dirty="0"/>
          </a:p>
          <a:p>
            <a:r>
              <a:rPr lang="en-US" sz="2400" dirty="0"/>
              <a:t>A newborn treated with methadone, given the longer half-life, should be monitored as an inpatient for a minimum of 48–72 hours after the last dose of methadone is administered. </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4107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Develop guidelines for inpatient monitoring of newborns receiving morphine, clonidine, or methadone pharmacotherapy prior to discharge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400" dirty="0"/>
              <a:t>Medication clearance in newborns is variable.</a:t>
            </a:r>
          </a:p>
          <a:p>
            <a:endParaRPr lang="en-US" sz="2400" dirty="0"/>
          </a:p>
          <a:p>
            <a:r>
              <a:rPr lang="en-US" sz="2400" dirty="0"/>
              <a:t>There are no well-established, evidence-based guidelines for duration of monitoring after pharmacotherapy cessation for NAS.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08312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Develop guidelines for inpatient monitoring of newborns receiving morphine, clonidine, or methadone pharmacotherapy prior to discharge</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A recommended observation period after discontinuation of medication should be included in a hospital’s written guidelines.</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6656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400"/>
              <a:t>Best Practice #24:</a:t>
            </a:r>
            <a:br>
              <a:rPr lang="en-US" sz="4400"/>
            </a:br>
            <a:r>
              <a:rPr lang="en-US" sz="4400"/>
              <a:t>Establish </a:t>
            </a:r>
            <a:r>
              <a:rPr lang="en-US" sz="4400" dirty="0"/>
              <a:t>a pharmacotherapy weaning protocol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1035379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Establish a pharmacotherapy weaning protocol</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Hospitals should establish a clear weaning protocol for all potential pharmacotherapy treatments of neonatal abstinence syndrome (NAS) rather than relying on individual approaches that are likely to yield patient outcomes and experiences that are highly variable.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641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Establish a pharmacotherapy weaning protocol</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30"/>
            <a:ext cx="10411691" cy="4405368"/>
          </a:xfrm>
        </p:spPr>
        <p:txBody>
          <a:bodyPr>
            <a:normAutofit/>
          </a:bodyPr>
          <a:lstStyle/>
          <a:p>
            <a:r>
              <a:rPr lang="en-US" sz="2400" dirty="0"/>
              <a:t>Regardless of the treatment opioid chosen, newborns receiving protocol-based weans experience a significantly shorter duration of opioid treatment (17.7 vs 32.1 days, P &lt; .0001) and shorter hospital stay (22.7 vs 32.1 days, P = .004).</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6044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fontScale="90000"/>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If pharmacotherapy is indicated, consider a trial of morphine every 3 hours PRN as an initial strategy for the treatment of neonatal abstinence syndrome instead of scheduled dosing or more long-acting pharmacotherapy options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If criteria for pharmacotherapy are met per a hospital-specific written guideline, morphine q3 hours PRN may be trialed as an initial strategy for the treatment of neonatal abstinence syndrome (NAS) instead of scheduled dosing or more long-acting pharmacotherapy options.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74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Establish a pharmacotherapy weaning protocol</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000" dirty="0"/>
              <a:t>Collaborate with members of the care team to establish an acceptable weaning protocol for all pharmacologic therapies for NAS. Some hospitals may consider weaning opioid doses q24-48 hours if meeting criteria, others may try more rapid weans as fast as 10% up to three times a day.</a:t>
            </a:r>
          </a:p>
          <a:p>
            <a:endParaRPr lang="en-US" sz="2000" dirty="0"/>
          </a:p>
          <a:p>
            <a:r>
              <a:rPr lang="en-US" sz="2000" dirty="0"/>
              <a:t>We do not recommend routine discharge home while still on weaning pharmacotherapy due to the evidence for longer length of pharmacotherapy exposure associated with this practice; however, we recognize that this strategy may be utilized in specific situations in which a well-established structure between the discharging hospital and PCP in the community exists for close monitoring, strict follow-up criteria and prescription tracking are used, and the family is felt to be reliable to follow-up.</a:t>
            </a:r>
          </a:p>
          <a:p>
            <a:endParaRPr lang="en-US" sz="20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1259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fontScale="90000"/>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If pharmacotherapy is indicated, consider a trial of morphine every 3 hours PRN as an initial strategy for the treatment of neonatal abstinence syndrome instead of scheduled dosing or more long-acting pharmacotherapy options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774559"/>
            <a:ext cx="10411691" cy="4405368"/>
          </a:xfrm>
        </p:spPr>
        <p:txBody>
          <a:bodyPr>
            <a:normAutofit/>
          </a:bodyPr>
          <a:lstStyle/>
          <a:p>
            <a:r>
              <a:rPr lang="en-US" sz="2400" dirty="0"/>
              <a:t>Signs of NAS are not consistent throughout the day, nor is parental presence. Pharmacologic treatment may not be necessary every 3 hours. </a:t>
            </a:r>
          </a:p>
          <a:p>
            <a:endParaRPr lang="en-US" sz="2400" dirty="0"/>
          </a:p>
          <a:p>
            <a:r>
              <a:rPr lang="en-US" sz="2400" dirty="0"/>
              <a:t>PRN dosing of morphine may minimize pharmacotherapy exposure and therefore side effects from scheduled morphine doses (e.g., respiratory depression, bradycardia, hypotension, urinary retention, decreased intestinal motility) or long-acting pharmacotherapy such as methadone.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5587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fontScale="90000"/>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a:br>
            <a:r>
              <a:rPr lang="en-US" sz="2000"/>
              <a:t>If pharmacotherapy is indicated, consider a trial of morphine every 3 hours PRN as an initial strategy for the treatment of neonatal abstinence syndrome instead of scheduled dosing or more long-acting pharmacotherapy options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Incorporate guidelines for initiation of PRN morphine for the treatment of NAS into the hospital’s guideline when a newborn meets criteria to initiate pharmacotherapy. </a:t>
            </a:r>
          </a:p>
          <a:p>
            <a:endParaRPr lang="en-US" sz="2400" dirty="0"/>
          </a:p>
          <a:p>
            <a:r>
              <a:rPr lang="en-US" sz="2400" dirty="0"/>
              <a:t>Consider including guidelines to describe a threshold for escalating to scheduled q3 hour dosing and when to begin weaning the dose of scheduled morphine. </a:t>
            </a:r>
          </a:p>
          <a:p>
            <a:endParaRPr lang="en-US" sz="2400" dirty="0"/>
          </a:p>
          <a:p>
            <a:r>
              <a:rPr lang="en-US" sz="2400" dirty="0"/>
              <a:t>Consider cardiorespiratory monitoring continuously or intermittently when the newborn is receiving morphine.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2007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a:xfrm>
            <a:off x="197223" y="1122363"/>
            <a:ext cx="11797553" cy="2387600"/>
          </a:xfrm>
        </p:spPr>
        <p:txBody>
          <a:bodyPr anchor="ctr" anchorCtr="0">
            <a:noAutofit/>
          </a:bodyPr>
          <a:lstStyle/>
          <a:p>
            <a:r>
              <a:rPr lang="en-US" sz="4800" dirty="0"/>
              <a:t>Best Practice #21:</a:t>
            </a:r>
            <a:br>
              <a:rPr lang="en-US" sz="4800" dirty="0"/>
            </a:br>
            <a:r>
              <a:rPr lang="en-US" sz="4800" dirty="0"/>
              <a:t>Consider methadone as first-line pharmacotherapy for the treatment of neonatal abstinence syndrome following evaluation of its benefits/risks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a:xfrm>
            <a:off x="1524000" y="3947532"/>
            <a:ext cx="9144000" cy="1310268"/>
          </a:xfrm>
        </p:spPr>
        <p:txBody>
          <a:bodyPr/>
          <a:lstStyle/>
          <a:p>
            <a:r>
              <a:rPr lang="en-US" i="1" dirty="0"/>
              <a:t>Treatment </a:t>
            </a:r>
          </a:p>
        </p:txBody>
      </p:sp>
    </p:spTree>
    <p:extLst>
      <p:ext uri="{BB962C8B-B14F-4D97-AF65-F5344CB8AC3E}">
        <p14:creationId xmlns:p14="http://schemas.microsoft.com/office/powerpoint/2010/main" val="2648780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OVERVIEW</a:t>
            </a:r>
            <a:br>
              <a:rPr lang="en-US" sz="2000" dirty="0"/>
            </a:br>
            <a:r>
              <a:rPr lang="en-US" sz="2000" dirty="0"/>
              <a:t>Consider methadone as first-line pharmacotherapy for the treatment of neonatal abstinence syndrome following evaluation of its benefits/risks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Methadone may be considered as first-line pharmacotherapy for the treatment of neonatal abstinence syndrome (NAS) following evaluation of its benefits/risks.</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053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WHY WE ARE RECOMMENDING THIS BEST PRACTICE</a:t>
            </a:r>
            <a:br>
              <a:rPr lang="en-US" sz="2000" dirty="0"/>
            </a:br>
            <a:r>
              <a:rPr lang="en-US" sz="2000" dirty="0"/>
              <a:t>Consider methadone as first-line pharmacotherapy for the treatment of neonatal abstinence syndrome following evaluation of its benefits/risks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1828986"/>
            <a:ext cx="10411691" cy="4405368"/>
          </a:xfrm>
        </p:spPr>
        <p:txBody>
          <a:bodyPr>
            <a:normAutofit/>
          </a:bodyPr>
          <a:lstStyle/>
          <a:p>
            <a:r>
              <a:rPr lang="en-US" sz="2400" dirty="0"/>
              <a:t>Multiple studies have shown </a:t>
            </a:r>
            <a:r>
              <a:rPr lang="en-US" sz="2400" b="1" dirty="0"/>
              <a:t>decreased length of treatment </a:t>
            </a:r>
            <a:r>
              <a:rPr lang="en-US" sz="2400" dirty="0"/>
              <a:t>with methadone compared to morphine for the treatment of NAS. The decreased length of treatment varies from 2-7 days.</a:t>
            </a:r>
          </a:p>
          <a:p>
            <a:endParaRPr lang="en-US" sz="2400" b="1" dirty="0"/>
          </a:p>
          <a:p>
            <a:r>
              <a:rPr lang="en-US" sz="2400" dirty="0"/>
              <a:t>Multiple studies have also shown </a:t>
            </a:r>
            <a:r>
              <a:rPr lang="en-US" sz="2400" b="1" dirty="0"/>
              <a:t>decreased length of stay </a:t>
            </a:r>
            <a:r>
              <a:rPr lang="en-US" sz="2400" dirty="0"/>
              <a:t>with methadone compared to morphine treatment. The decreased length of stay varies from 2-5 days.</a:t>
            </a:r>
          </a:p>
          <a:p>
            <a:endParaRPr lang="en-US" sz="2400" dirty="0"/>
          </a:p>
          <a:p>
            <a:r>
              <a:rPr lang="en-US" sz="2400" dirty="0"/>
              <a:t>Methadone’s longer half-life allows for fewer swings in NAS symptoms and fewer drug administrations per day. The longer half-life, however, also makes it more complicated to titrate.</a:t>
            </a:r>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2153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976D7B1-4B83-1E48-96C0-057264B03C97}"/>
              </a:ext>
            </a:extLst>
          </p:cNvPr>
          <p:cNvSpPr/>
          <p:nvPr/>
        </p:nvSpPr>
        <p:spPr>
          <a:xfrm>
            <a:off x="0" y="0"/>
            <a:ext cx="11249891" cy="1568449"/>
          </a:xfrm>
          <a:prstGeom prst="rect">
            <a:avLst/>
          </a:prstGeom>
          <a:solidFill>
            <a:srgbClr val="A0CA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E641340-2FB3-3C44-82F6-D558F0054731}"/>
              </a:ext>
            </a:extLst>
          </p:cNvPr>
          <p:cNvSpPr>
            <a:spLocks noGrp="1"/>
          </p:cNvSpPr>
          <p:nvPr>
            <p:ph type="title"/>
          </p:nvPr>
        </p:nvSpPr>
        <p:spPr>
          <a:xfrm>
            <a:off x="838199" y="257174"/>
            <a:ext cx="9095509" cy="1311275"/>
          </a:xfrm>
        </p:spPr>
        <p:txBody>
          <a:bodyPr>
            <a:normAutofit/>
          </a:bodyPr>
          <a:lstStyle/>
          <a:p>
            <a:r>
              <a:rPr lang="en-US" sz="2000" b="1" dirty="0">
                <a:solidFill>
                  <a:schemeClr val="bg1"/>
                </a:solidFill>
                <a:latin typeface="Noto Sans" panose="020B0502040504020204" pitchFamily="34" charset="0"/>
                <a:ea typeface="Noto Sans" panose="020B0502040504020204" pitchFamily="34" charset="0"/>
                <a:cs typeface="Noto Sans" panose="020B0502040504020204" pitchFamily="34" charset="0"/>
              </a:rPr>
              <a:t>STRATEGIES FOR IMPLEMENTATION</a:t>
            </a:r>
            <a:br>
              <a:rPr lang="en-US" sz="2000" dirty="0"/>
            </a:br>
            <a:r>
              <a:rPr lang="en-US" sz="2000" dirty="0"/>
              <a:t>Consider methadone as first-line pharmacotherapy for the treatment of neonatal abstinence syndrome following evaluation of its benefits/risks </a:t>
            </a:r>
            <a:br>
              <a:rPr lang="en-US" sz="2000" dirty="0"/>
            </a:br>
            <a:endParaRPr lang="en-US" sz="2000" dirty="0"/>
          </a:p>
        </p:txBody>
      </p:sp>
      <p:sp>
        <p:nvSpPr>
          <p:cNvPr id="3" name="Content Placeholder 2">
            <a:extLst>
              <a:ext uri="{FF2B5EF4-FFF2-40B4-BE49-F238E27FC236}">
                <a16:creationId xmlns:a16="http://schemas.microsoft.com/office/drawing/2014/main" id="{879B58FD-CD5E-F24D-9FDE-1A3C1D4D4337}"/>
              </a:ext>
            </a:extLst>
          </p:cNvPr>
          <p:cNvSpPr>
            <a:spLocks noGrp="1"/>
          </p:cNvSpPr>
          <p:nvPr>
            <p:ph idx="1"/>
          </p:nvPr>
        </p:nvSpPr>
        <p:spPr>
          <a:xfrm>
            <a:off x="838200" y="2024929"/>
            <a:ext cx="10515600" cy="3918671"/>
          </a:xfrm>
        </p:spPr>
        <p:txBody>
          <a:bodyPr>
            <a:noAutofit/>
          </a:bodyPr>
          <a:lstStyle/>
          <a:p>
            <a:r>
              <a:rPr lang="en-US" sz="2400" dirty="0"/>
              <a:t>Develop a unit-specific guideline for initiation, escalation, and weaning of methadone to promote consistency and safety of practice.</a:t>
            </a:r>
          </a:p>
          <a:p>
            <a:endParaRPr lang="en-US" sz="2400" dirty="0"/>
          </a:p>
          <a:p>
            <a:r>
              <a:rPr lang="en-US" sz="2400" dirty="0"/>
              <a:t>Buprenorphine pharmacologic treatment in newborns is not yet recommended until additional studies regarding safety and efficacy are available. A small phase one clinical trial in newborns has been conducted. There is currently minimal safety data on use in newborns and the phase one trial formulation contained 30% ethanol.</a:t>
            </a:r>
          </a:p>
          <a:p>
            <a:endParaRPr lang="en-US" sz="2400" dirty="0"/>
          </a:p>
        </p:txBody>
      </p:sp>
      <p:sp>
        <p:nvSpPr>
          <p:cNvPr id="7" name="Rectangle 6">
            <a:extLst>
              <a:ext uri="{FF2B5EF4-FFF2-40B4-BE49-F238E27FC236}">
                <a16:creationId xmlns:a16="http://schemas.microsoft.com/office/drawing/2014/main" id="{5C3EDBE3-089E-224F-9E3A-BF2858708061}"/>
              </a:ext>
            </a:extLst>
          </p:cNvPr>
          <p:cNvSpPr/>
          <p:nvPr/>
        </p:nvSpPr>
        <p:spPr>
          <a:xfrm>
            <a:off x="11000506" y="0"/>
            <a:ext cx="332509" cy="1568449"/>
          </a:xfrm>
          <a:prstGeom prst="rect">
            <a:avLst/>
          </a:prstGeom>
          <a:solidFill>
            <a:srgbClr val="A0CAD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1393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949CD-CB8B-5E4F-B285-D4FA7B8222E8}"/>
              </a:ext>
            </a:extLst>
          </p:cNvPr>
          <p:cNvSpPr>
            <a:spLocks noGrp="1"/>
          </p:cNvSpPr>
          <p:nvPr>
            <p:ph type="ctrTitle"/>
          </p:nvPr>
        </p:nvSpPr>
        <p:spPr/>
        <p:txBody>
          <a:bodyPr anchor="ctr" anchorCtr="0">
            <a:noAutofit/>
          </a:bodyPr>
          <a:lstStyle/>
          <a:p>
            <a:r>
              <a:rPr lang="en-US" sz="4000" dirty="0"/>
              <a:t>Best Practice #22:</a:t>
            </a:r>
            <a:br>
              <a:rPr lang="en-US" sz="4000" dirty="0"/>
            </a:br>
            <a:r>
              <a:rPr lang="en-US" sz="4000" dirty="0"/>
              <a:t>Consider clonidine instead of phenobarbital as a potential second line/adjunctive therapy for neonatal abstinence syndrome </a:t>
            </a:r>
          </a:p>
        </p:txBody>
      </p:sp>
      <p:sp>
        <p:nvSpPr>
          <p:cNvPr id="3" name="Subtitle 2">
            <a:extLst>
              <a:ext uri="{FF2B5EF4-FFF2-40B4-BE49-F238E27FC236}">
                <a16:creationId xmlns:a16="http://schemas.microsoft.com/office/drawing/2014/main" id="{5A0F0CD9-DC08-CC43-8D3A-D64820B70DDA}"/>
              </a:ext>
            </a:extLst>
          </p:cNvPr>
          <p:cNvSpPr>
            <a:spLocks noGrp="1"/>
          </p:cNvSpPr>
          <p:nvPr>
            <p:ph type="subTitle" idx="1"/>
          </p:nvPr>
        </p:nvSpPr>
        <p:spPr/>
        <p:txBody>
          <a:bodyPr/>
          <a:lstStyle/>
          <a:p>
            <a:r>
              <a:rPr lang="en-US" i="1" dirty="0"/>
              <a:t>Treatment </a:t>
            </a:r>
          </a:p>
        </p:txBody>
      </p:sp>
    </p:spTree>
    <p:extLst>
      <p:ext uri="{BB962C8B-B14F-4D97-AF65-F5344CB8AC3E}">
        <p14:creationId xmlns:p14="http://schemas.microsoft.com/office/powerpoint/2010/main" val="25578259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1035</Words>
  <Application>Microsoft Office PowerPoint</Application>
  <PresentationFormat>Widescreen</PresentationFormat>
  <Paragraphs>69</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Noto Sans</vt:lpstr>
      <vt:lpstr>Noto Serif</vt:lpstr>
      <vt:lpstr>Roboto Medium</vt:lpstr>
      <vt:lpstr>Office Theme</vt:lpstr>
      <vt:lpstr>Best Practice # 20: If pharmacotherapy is indicated, consider a trial of morphine every 3 hours PRN as an initial strategy for the treatment of neonatal abstinence syndrome instead of scheduled dosing or more long-acting pharmacotherapy options </vt:lpstr>
      <vt:lpstr>OVERVIEW If pharmacotherapy is indicated, consider a trial of morphine every 3 hours PRN as an initial strategy for the treatment of neonatal abstinence syndrome instead of scheduled dosing or more long-acting pharmacotherapy options  </vt:lpstr>
      <vt:lpstr>WHY WE ARE RECOMMENDING THIS BEST PRACTICE If pharmacotherapy is indicated, consider a trial of morphine every 3 hours PRN as an initial strategy for the treatment of neonatal abstinence syndrome instead of scheduled dosing or more long-acting pharmacotherapy options  </vt:lpstr>
      <vt:lpstr>STRATEGIES FOR IMPLEMENTATION If pharmacotherapy is indicated, consider a trial of morphine every 3 hours PRN as an initial strategy for the treatment of neonatal abstinence syndrome instead of scheduled dosing or more long-acting pharmacotherapy options  </vt:lpstr>
      <vt:lpstr>Best Practice #21: Consider methadone as first-line pharmacotherapy for the treatment of neonatal abstinence syndrome following evaluation of its benefits/risks </vt:lpstr>
      <vt:lpstr>OVERVIEW Consider methadone as first-line pharmacotherapy for the treatment of neonatal abstinence syndrome following evaluation of its benefits/risks  </vt:lpstr>
      <vt:lpstr>WHY WE ARE RECOMMENDING THIS BEST PRACTICE Consider methadone as first-line pharmacotherapy for the treatment of neonatal abstinence syndrome following evaluation of its benefits/risks  </vt:lpstr>
      <vt:lpstr>STRATEGIES FOR IMPLEMENTATION Consider methadone as first-line pharmacotherapy for the treatment of neonatal abstinence syndrome following evaluation of its benefits/risks  </vt:lpstr>
      <vt:lpstr>Best Practice #22: Consider clonidine instead of phenobarbital as a potential second line/adjunctive therapy for neonatal abstinence syndrome </vt:lpstr>
      <vt:lpstr>OVERVIEW Consider clonidine instead of phenobarbital as a potential second line/adjunctive therapy for neonatal abstinence syndrome  </vt:lpstr>
      <vt:lpstr>WHY WE ARE RECOMMENDING THIS BEST PRACTICE Consider clonidine instead of phenobarbital as a potential second line/adjunctive therapy for neonatal abstinence syndrome  </vt:lpstr>
      <vt:lpstr>STRATEGIES FOR IMPLEMENTATION Consider clonidine instead of phenobarbital as a potential second line/adjunctive therapy for neonatal abstinence syndrome  </vt:lpstr>
      <vt:lpstr>Best Practice # 23: Develop guidelines for inpatient monitoring of newborns receiving morphine, clonidine, or methadone pharmacotherapy prior to discharge </vt:lpstr>
      <vt:lpstr>OVERVIEW Develop guidelines for inpatient monitoring of newborns receiving morphine, clonidine, or methadone pharmacotherapy prior to discharge </vt:lpstr>
      <vt:lpstr>WHY WE ARE RECOMMENDING THIS BEST PRACTICE Develop guidelines for inpatient monitoring of newborns receiving morphine, clonidine, or methadone pharmacotherapy prior to discharge </vt:lpstr>
      <vt:lpstr>STRATEGIES FOR IMPLEMENTATION Develop guidelines for inpatient monitoring of newborns receiving morphine, clonidine, or methadone pharmacotherapy prior to discharge </vt:lpstr>
      <vt:lpstr>Best Practice #24: Establish a pharmacotherapy weaning protocol </vt:lpstr>
      <vt:lpstr>OVERVIEW Establish a pharmacotherapy weaning protocol </vt:lpstr>
      <vt:lpstr>WHY WE ARE RECOMMENDING THIS BEST PRACTICE Establish a pharmacotherapy weaning protocol </vt:lpstr>
      <vt:lpstr>STRATEGIES FOR IMPLEMENTATION Establish a pharmacotherapy weaning protocol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Julia Elitzer</cp:lastModifiedBy>
  <cp:revision>23</cp:revision>
  <dcterms:created xsi:type="dcterms:W3CDTF">2020-03-24T18:29:25Z</dcterms:created>
  <dcterms:modified xsi:type="dcterms:W3CDTF">2020-07-07T23:27:06Z</dcterms:modified>
</cp:coreProperties>
</file>