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5" r:id="rId4"/>
    <p:sldId id="266" r:id="rId5"/>
    <p:sldId id="267" r:id="rId6"/>
    <p:sldId id="268" r:id="rId7"/>
    <p:sldId id="258" r:id="rId8"/>
    <p:sldId id="259" r:id="rId9"/>
    <p:sldId id="270" r:id="rId10"/>
    <p:sldId id="271" r:id="rId11"/>
    <p:sldId id="272" r:id="rId12"/>
    <p:sldId id="273" r:id="rId13"/>
    <p:sldId id="275" r:id="rId14"/>
    <p:sldId id="276" r:id="rId15"/>
    <p:sldId id="277"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9CAD7-5063-45A1-A1B2-D5794E836775}"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3D895-0B0C-42DB-AE5E-8CDAC4497FC0}" type="slidenum">
              <a:rPr lang="en-US" smtClean="0"/>
              <a:t>‹#›</a:t>
            </a:fld>
            <a:endParaRPr lang="en-US"/>
          </a:p>
        </p:txBody>
      </p:sp>
    </p:spTree>
    <p:extLst>
      <p:ext uri="{BB962C8B-B14F-4D97-AF65-F5344CB8AC3E}">
        <p14:creationId xmlns:p14="http://schemas.microsoft.com/office/powerpoint/2010/main" val="201241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 25:</a:t>
            </a:r>
            <a:br>
              <a:rPr lang="en-US" sz="4400" dirty="0"/>
            </a:br>
            <a:r>
              <a:rPr lang="en-US" sz="4400" dirty="0"/>
              <a:t>Identify community care resources for the mother and newborn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Transition of Care </a:t>
            </a:r>
          </a:p>
        </p:txBody>
      </p:sp>
    </p:spTree>
    <p:extLst>
      <p:ext uri="{BB962C8B-B14F-4D97-AF65-F5344CB8AC3E}">
        <p14:creationId xmlns:p14="http://schemas.microsoft.com/office/powerpoint/2010/main" val="333183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The Plan of Safe Care is responsive to maternal and infant substance exposure that anticipates the needs of the mother/baby dyad</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16724" y="1680187"/>
            <a:ext cx="10515600" cy="3918671"/>
          </a:xfrm>
        </p:spPr>
        <p:txBody>
          <a:bodyPr>
            <a:noAutofit/>
          </a:bodyPr>
          <a:lstStyle/>
          <a:p>
            <a:pPr>
              <a:spcBef>
                <a:spcPts val="1200"/>
              </a:spcBef>
              <a:spcAft>
                <a:spcPts val="600"/>
              </a:spcAft>
            </a:pPr>
            <a:r>
              <a:rPr lang="en-US" sz="2200" dirty="0"/>
              <a:t>The federal Comprehensive Addiction and Recovery Act (CARA) amended the long-standing Child Abuse Prevention and Treatment Act (CAPTA) to require development of a Plan of Safe Care, a concept that encourages a comprehensive, multidisciplinary care plan that addresses the needs of both infant and mother/caregiver.</a:t>
            </a:r>
          </a:p>
          <a:p>
            <a:pPr>
              <a:spcBef>
                <a:spcPts val="1200"/>
              </a:spcBef>
              <a:spcAft>
                <a:spcPts val="600"/>
              </a:spcAft>
            </a:pPr>
            <a:r>
              <a:rPr lang="en-US" sz="2200" dirty="0"/>
              <a:t>This Best Practice addresses the Plan of Safe Care for the dyad, regardless of whether the mother and newborn are discharged together, or parental rights have been temporarily suspended. Because evidence demonstrates that retention of the mother/baby dyad is preferable to separation, attention to her well-being is essential to the welfare of the dyad.</a:t>
            </a:r>
          </a:p>
          <a:p>
            <a:pPr>
              <a:spcBef>
                <a:spcPts val="1200"/>
              </a:spcBef>
              <a:spcAft>
                <a:spcPts val="600"/>
              </a:spcAft>
            </a:pPr>
            <a:r>
              <a:rPr lang="en-US" sz="2200" dirty="0"/>
              <a:t>Key elements of a dyad-centered Plan of Safe Care are the development of structured protocols at the county and hospital level, comprehensive assessment of needs and assets, collaborative wraparound care, transparency, and the identification and engagement of community partners.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8319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The Plan of Safe Care is responsive to maternal and infant substance exposure that anticipates the needs of the mother/baby dyad</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850758"/>
            <a:ext cx="10411691" cy="4405368"/>
          </a:xfrm>
        </p:spPr>
        <p:txBody>
          <a:bodyPr>
            <a:normAutofit/>
          </a:bodyPr>
          <a:lstStyle/>
          <a:p>
            <a:r>
              <a:rPr lang="en-US" sz="2400" dirty="0"/>
              <a:t>A dyad-centered Plan of Safe Care will facilitate positive outcomes for the mother and baby.</a:t>
            </a:r>
          </a:p>
          <a:p>
            <a:endParaRPr lang="en-US" sz="2400" dirty="0"/>
          </a:p>
          <a:p>
            <a:r>
              <a:rPr lang="en-US" sz="2400" dirty="0"/>
              <a:t>Having these services in place during the pregnancy and certainly prior to postpartum discharge support mothers to acquire or optimize the services and skills necessary to provide a safe and nurturing environment for the dyad and family. </a:t>
            </a:r>
          </a:p>
          <a:p>
            <a:endParaRPr lang="en-US" sz="2400" dirty="0"/>
          </a:p>
          <a:p>
            <a:r>
              <a:rPr lang="en-US" sz="2400" dirty="0"/>
              <a:t>There is an opportunity and an obligation to ensure new families have the best opportunities to optimize family safety and security.</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2240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The Plan of Safe Care is responsive to maternal and infant substance exposure that anticipates the needs of the mother/baby dyad</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765048" y="1630551"/>
            <a:ext cx="10515600" cy="4623945"/>
          </a:xfrm>
        </p:spPr>
        <p:txBody>
          <a:bodyPr>
            <a:noAutofit/>
          </a:bodyPr>
          <a:lstStyle/>
          <a:p>
            <a:pPr marL="0" indent="0">
              <a:buNone/>
            </a:pPr>
            <a:r>
              <a:rPr lang="en-US" sz="2000" dirty="0"/>
              <a:t>If a protocol does not already exist, or needs revisions, establish a county-level multidisciplinary Plan of Safe Care Committee to carry out the following:</a:t>
            </a:r>
            <a:endParaRPr lang="en-US" sz="2000" u="sng" dirty="0"/>
          </a:p>
          <a:p>
            <a:r>
              <a:rPr lang="en-US" sz="1700" dirty="0"/>
              <a:t>Structured Protocols: That address domains such as the following: </a:t>
            </a:r>
          </a:p>
          <a:p>
            <a:pPr marL="0" indent="0">
              <a:buNone/>
            </a:pPr>
            <a:endParaRPr lang="en-US" sz="1800" dirty="0"/>
          </a:p>
          <a:p>
            <a:pPr marL="0" indent="0">
              <a:buNone/>
            </a:pPr>
            <a:endParaRPr lang="en-US" sz="1800" dirty="0"/>
          </a:p>
          <a:p>
            <a:endParaRPr lang="en-US" sz="1800" u="sng" dirty="0"/>
          </a:p>
          <a:p>
            <a:pPr>
              <a:spcBef>
                <a:spcPts val="1800"/>
              </a:spcBef>
            </a:pPr>
            <a:r>
              <a:rPr lang="en-US" sz="1700" dirty="0"/>
              <a:t>Collaboration: To provide a Plan of Safe Care for the dyad, community-based organizations and agencies must collaborate to make wrap-around services covering the above domains easily accessible. </a:t>
            </a:r>
          </a:p>
          <a:p>
            <a:r>
              <a:rPr lang="en-US" sz="1700" dirty="0"/>
              <a:t>Providing Transparency: From the initial meeting with the mother, clarity of purpose is fundamental, and expectations are based on how each individual program or service can meet the needs of the dyad. </a:t>
            </a:r>
          </a:p>
          <a:p>
            <a:r>
              <a:rPr lang="en-US" sz="1700" dirty="0"/>
              <a:t>Community Partners: The partners from the community may include: CPS, Cal-Works eligibility, behavioral health providers, peer support workers, hospital social workers, medication </a:t>
            </a:r>
            <a:r>
              <a:rPr lang="en-US" sz="1700"/>
              <a:t>assisted treatment </a:t>
            </a:r>
            <a:r>
              <a:rPr lang="en-US" sz="1700" dirty="0"/>
              <a:t>providers, recovery programs specific to parenting women, among others. </a:t>
            </a:r>
          </a:p>
          <a:p>
            <a:r>
              <a:rPr lang="en-US" sz="1700" dirty="0"/>
              <a:t>Federal and State Child Welfare Regulations: Compliance with Child Abuse and Prevention Treatment Act (CAPTA).</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937F0FD5-DD42-48D9-8D27-CE8142155652}"/>
              </a:ext>
            </a:extLst>
          </p:cNvPr>
          <p:cNvGraphicFramePr>
            <a:graphicFrameLocks noGrp="1"/>
          </p:cNvGraphicFramePr>
          <p:nvPr>
            <p:extLst>
              <p:ext uri="{D42A27DB-BD31-4B8C-83A1-F6EECF244321}">
                <p14:modId xmlns:p14="http://schemas.microsoft.com/office/powerpoint/2010/main" val="4046382217"/>
              </p:ext>
            </p:extLst>
          </p:nvPr>
        </p:nvGraphicFramePr>
        <p:xfrm>
          <a:off x="1130256" y="2592592"/>
          <a:ext cx="10296696" cy="1249680"/>
        </p:xfrm>
        <a:graphic>
          <a:graphicData uri="http://schemas.openxmlformats.org/drawingml/2006/table">
            <a:tbl>
              <a:tblPr firstRow="1" bandRow="1">
                <a:tableStyleId>{2D5ABB26-0587-4C30-8999-92F81FD0307C}</a:tableStyleId>
              </a:tblPr>
              <a:tblGrid>
                <a:gridCol w="3271056">
                  <a:extLst>
                    <a:ext uri="{9D8B030D-6E8A-4147-A177-3AD203B41FA5}">
                      <a16:colId xmlns:a16="http://schemas.microsoft.com/office/drawing/2014/main" val="2297765653"/>
                    </a:ext>
                  </a:extLst>
                </a:gridCol>
                <a:gridCol w="3096768">
                  <a:extLst>
                    <a:ext uri="{9D8B030D-6E8A-4147-A177-3AD203B41FA5}">
                      <a16:colId xmlns:a16="http://schemas.microsoft.com/office/drawing/2014/main" val="1061269405"/>
                    </a:ext>
                  </a:extLst>
                </a:gridCol>
                <a:gridCol w="3928872">
                  <a:extLst>
                    <a:ext uri="{9D8B030D-6E8A-4147-A177-3AD203B41FA5}">
                      <a16:colId xmlns:a16="http://schemas.microsoft.com/office/drawing/2014/main" val="460289542"/>
                    </a:ext>
                  </a:extLst>
                </a:gridCol>
              </a:tblGrid>
              <a:tr h="451782">
                <a:tc>
                  <a:txBody>
                    <a:bodyPr/>
                    <a:lstStyle/>
                    <a:p>
                      <a:pPr marL="285750" indent="-285750">
                        <a:buFont typeface="Wingdings" panose="05000000000000000000" pitchFamily="2" charset="2"/>
                        <a:buChar char="ü"/>
                      </a:pPr>
                      <a:r>
                        <a:rPr lang="en-US" sz="1400" dirty="0"/>
                        <a:t>Maternal, primary care, OB/GYN care including </a:t>
                      </a:r>
                      <a:r>
                        <a:rPr lang="en-US" sz="1400" dirty="0" err="1"/>
                        <a:t>interconception</a:t>
                      </a:r>
                      <a:r>
                        <a:rPr lang="en-US" sz="1400" dirty="0"/>
                        <a:t> care and family planning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anose="05000000000000000000" pitchFamily="2" charset="2"/>
                        <a:buChar char="ü"/>
                      </a:pPr>
                      <a:r>
                        <a:rPr lang="en-US" sz="1400" dirty="0"/>
                        <a:t>Behavioral health, and substance use prevention treatment and recovery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indent="-285750">
                        <a:buFont typeface="Wingdings" panose="05000000000000000000" pitchFamily="2" charset="2"/>
                        <a:buChar char="ü"/>
                      </a:pPr>
                      <a:r>
                        <a:rPr lang="en-US" sz="1400" b="0" i="0" kern="1200" dirty="0">
                          <a:solidFill>
                            <a:schemeClr val="tx1"/>
                          </a:solidFill>
                          <a:effectLst/>
                          <a:latin typeface="+mn-lt"/>
                          <a:ea typeface="+mn-ea"/>
                          <a:cs typeface="+mn-cs"/>
                        </a:rPr>
                        <a:t>Infant health and child development, including primary care, early intervention, and infant and early childhood mental health (IECHM) services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1023517"/>
                  </a:ext>
                </a:extLst>
              </a:tr>
              <a:tr h="348150">
                <a:tc>
                  <a:txBody>
                    <a:bodyPr/>
                    <a:lstStyle/>
                    <a:p>
                      <a:pPr marL="285750" indent="-285750">
                        <a:buFont typeface="Wingdings" panose="05000000000000000000" pitchFamily="2" charset="2"/>
                        <a:buChar char="ü"/>
                      </a:pPr>
                      <a:r>
                        <a:rPr lang="en-US" sz="1400" dirty="0"/>
                        <a:t>Infant and family safety, including mitigation of intimate partner violence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00" dirty="0"/>
                        <a:t>Parenting and family support</a:t>
                      </a:r>
                    </a:p>
                    <a:p>
                      <a:pPr marL="285750" indent="-285750">
                        <a:buFont typeface="Wingdings" panose="05000000000000000000" pitchFamily="2" charset="2"/>
                        <a:buChar char="ü"/>
                      </a:pP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Wingdings" panose="05000000000000000000" pitchFamily="2" charset="2"/>
                        <a:buChar char="ü"/>
                      </a:pPr>
                      <a:endParaRPr lang="en-US" sz="15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2443534"/>
                  </a:ext>
                </a:extLst>
              </a:tr>
            </a:tbl>
          </a:graphicData>
        </a:graphic>
      </p:graphicFrame>
    </p:spTree>
    <p:extLst>
      <p:ext uri="{BB962C8B-B14F-4D97-AF65-F5344CB8AC3E}">
        <p14:creationId xmlns:p14="http://schemas.microsoft.com/office/powerpoint/2010/main" val="239812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a:xfrm>
            <a:off x="1003610" y="1122363"/>
            <a:ext cx="9664390" cy="2387600"/>
          </a:xfrm>
        </p:spPr>
        <p:txBody>
          <a:bodyPr anchor="ctr" anchorCtr="0">
            <a:noAutofit/>
          </a:bodyPr>
          <a:lstStyle/>
          <a:p>
            <a:r>
              <a:rPr lang="en-US" sz="4400" dirty="0"/>
              <a:t>Best Practice #32: </a:t>
            </a:r>
            <a:br>
              <a:rPr lang="en-US" sz="4400" dirty="0"/>
            </a:br>
            <a:r>
              <a:rPr lang="en-US" sz="4400" dirty="0"/>
              <a:t>Ensure referral/linkage to other necessary services/resources at discharge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Transition of Care </a:t>
            </a:r>
          </a:p>
        </p:txBody>
      </p:sp>
    </p:spTree>
    <p:extLst>
      <p:ext uri="{BB962C8B-B14F-4D97-AF65-F5344CB8AC3E}">
        <p14:creationId xmlns:p14="http://schemas.microsoft.com/office/powerpoint/2010/main" val="1502730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Understand and implement referral and linkage to other necessary services/resources at discharge</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Other community agency referrals are needed to ensure that both the mother’s and newborn’s basic needs are met. </a:t>
            </a:r>
          </a:p>
          <a:p>
            <a:endParaRPr lang="en-US" sz="2400" dirty="0"/>
          </a:p>
          <a:p>
            <a:r>
              <a:rPr lang="en-US" sz="2400" dirty="0"/>
              <a:t>Some of these referrals can include WIC, family resource centers, parenting classes, the Department of Social Services, support groups, local treatment centers at a level of care appropriate to the patient’s assessed needs, peer support, and recovery groups.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4513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Understand and implement referral and linkage to other necessary services/resources at discharge</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774559"/>
            <a:ext cx="10411691" cy="4405368"/>
          </a:xfrm>
        </p:spPr>
        <p:txBody>
          <a:bodyPr>
            <a:normAutofit/>
          </a:bodyPr>
          <a:lstStyle/>
          <a:p>
            <a:r>
              <a:rPr lang="en-US" sz="2400" dirty="0"/>
              <a:t>A collaborative and multidisciplinary approach to providing support to mothers and newborns affected by opioid use disorder (OUD) is necessary to ensure that the dyad has all basic needs met. </a:t>
            </a:r>
          </a:p>
          <a:p>
            <a:endParaRPr lang="en-US" sz="2400" dirty="0"/>
          </a:p>
          <a:p>
            <a:r>
              <a:rPr lang="en-US" sz="2400" dirty="0"/>
              <a:t>Other service providers and agencies can influence a woman’s decisions for care and treatment. </a:t>
            </a:r>
          </a:p>
          <a:p>
            <a:endParaRPr lang="en-US" sz="2400" dirty="0"/>
          </a:p>
          <a:p>
            <a:r>
              <a:rPr lang="en-US" sz="2400" dirty="0"/>
              <a:t>A more comprehensive approach to supporting the family is taken when multiple agencies and service providers are engaged.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0429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Understand and implement referral and linkage to other necessary services/resources at discharge</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789432" y="1696613"/>
            <a:ext cx="10515600" cy="4339295"/>
          </a:xfrm>
        </p:spPr>
        <p:txBody>
          <a:bodyPr>
            <a:noAutofit/>
          </a:bodyPr>
          <a:lstStyle/>
          <a:p>
            <a:r>
              <a:rPr lang="en-US" sz="2100" dirty="0"/>
              <a:t>Ensure staff training (including hospital social work) on local resources and eligibility criteria, as well as the referral process.  </a:t>
            </a:r>
          </a:p>
          <a:p>
            <a:r>
              <a:rPr lang="en-US" sz="2100" dirty="0"/>
              <a:t>Maintain or ensure access to a comprehensive listing of resources for easy reference when needs are identified.  </a:t>
            </a:r>
          </a:p>
          <a:p>
            <a:r>
              <a:rPr lang="en-US" sz="2100" dirty="0"/>
              <a:t>Determine if an agency is providing services to the family that include case management and care coordination. </a:t>
            </a:r>
          </a:p>
          <a:p>
            <a:r>
              <a:rPr lang="en-US" sz="2100" dirty="0"/>
              <a:t>Identify agencies that may be available to address the needs of the family. Make direct referrals whenever possible; ensure that the referral is received by the agency or program. </a:t>
            </a:r>
          </a:p>
          <a:p>
            <a:r>
              <a:rPr lang="en-US" sz="2100" dirty="0"/>
              <a:t>Inform the patient of the referral and provide contact information and information regarding the services to which they are being referred. This includes reporting to CPS.  </a:t>
            </a:r>
          </a:p>
          <a:p>
            <a:r>
              <a:rPr lang="en-US" sz="2100" dirty="0"/>
              <a:t>Schedule follow-up appointments before discharge. </a:t>
            </a:r>
          </a:p>
          <a:p>
            <a:r>
              <a:rPr lang="en-US" sz="2100" dirty="0"/>
              <a:t>Where possible, provide or engage care navigators to support mothers in accessing service referrals and identifying additional needs.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5252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Identify community care resources for the mother and newborn</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Identify community care resources for the mother and newborn and appropriate partnering agencies and services in the community.</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Identify community care resources for the mother and newborn</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Providing adequate transitions of care pre- and postnatally that include outpatient support structures with expertise in addressing the needs of both mothers with opioid use disorder (OUD) or substance use disorder (SUD) and their exposed newborns can improve outcomes and support the development of protectives factors that reduce or mitigate the effects of adverse life experiences for children and their families. </a:t>
            </a:r>
          </a:p>
          <a:p>
            <a:endParaRPr lang="en-US" sz="2400" dirty="0"/>
          </a:p>
          <a:p>
            <a:r>
              <a:rPr lang="en-US" sz="2400" dirty="0"/>
              <a:t>Early interventions like home visits are a prime example of this.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Identify community care resources for the mother and newborn</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545956"/>
            <a:ext cx="10515600" cy="3918671"/>
          </a:xfrm>
        </p:spPr>
        <p:txBody>
          <a:bodyPr>
            <a:noAutofit/>
          </a:bodyPr>
          <a:lstStyle/>
          <a:p>
            <a:pPr>
              <a:spcAft>
                <a:spcPts val="600"/>
              </a:spcAft>
            </a:pPr>
            <a:r>
              <a:rPr lang="en-US" sz="2200" dirty="0"/>
              <a:t>Involve the mother and newborn in outpatient support programs as early as possible, ideally prenatally for the mother. Inform and educate mothers on these referrals and highlight the benefits of these programs.</a:t>
            </a:r>
          </a:p>
          <a:p>
            <a:pPr>
              <a:spcAft>
                <a:spcPts val="600"/>
              </a:spcAft>
            </a:pPr>
            <a:r>
              <a:rPr lang="en-US" sz="2200" dirty="0"/>
              <a:t>Each unit should maintain an updated list of outpatient resources (federal, state, and local) which families can access and  arrange a system for how best to refer the mother and newborn to an appropriate outpatient program. The system should clarify who refers (physician, social worker, etc.) and when to refer (admit, discharge). Consider a default referral on admit orders.</a:t>
            </a:r>
          </a:p>
          <a:p>
            <a:pPr>
              <a:spcAft>
                <a:spcPts val="600"/>
              </a:spcAft>
            </a:pPr>
            <a:r>
              <a:rPr lang="en-US" sz="2200" dirty="0"/>
              <a:t>Inform and educate mothers on these referrals and highlight the benefits of these programs.</a:t>
            </a:r>
          </a:p>
          <a:p>
            <a:pPr>
              <a:spcAft>
                <a:spcPts val="600"/>
              </a:spcAft>
            </a:pPr>
            <a:r>
              <a:rPr lang="en-US" sz="2200" dirty="0"/>
              <a:t>Potential short-term and long-term neurodevelopmental delays exist for these infants. Early intervention programs, child protective services, and/or health care services are recommended to ensure neurodevelopmental, psycho-behavioral, growth and nutrition, ophthalmologic, and family support assessments. </a:t>
            </a:r>
          </a:p>
          <a:p>
            <a:pPr>
              <a:spcAft>
                <a:spcPts val="600"/>
              </a:spcAft>
            </a:pPr>
            <a:endParaRPr lang="en-US" sz="2200" dirty="0"/>
          </a:p>
          <a:p>
            <a:pPr>
              <a:spcAft>
                <a:spcPts val="600"/>
              </a:spcAft>
            </a:pPr>
            <a:endParaRPr lang="en-US" sz="22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#27:</a:t>
            </a:r>
            <a:br>
              <a:rPr lang="en-US" sz="4400" dirty="0"/>
            </a:br>
            <a:r>
              <a:rPr lang="en-US" sz="4400" dirty="0"/>
              <a:t>Implement opioid use disorder discharge checklists for all hospital-based points of entry</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4148254"/>
            <a:ext cx="9144000" cy="1109546"/>
          </a:xfrm>
        </p:spPr>
        <p:txBody>
          <a:bodyPr/>
          <a:lstStyle/>
          <a:p>
            <a:r>
              <a:rPr lang="en-US" i="1" dirty="0"/>
              <a:t>Transition of Care </a:t>
            </a:r>
          </a:p>
        </p:txBody>
      </p:sp>
    </p:spTree>
    <p:extLst>
      <p:ext uri="{BB962C8B-B14F-4D97-AF65-F5344CB8AC3E}">
        <p14:creationId xmlns:p14="http://schemas.microsoft.com/office/powerpoint/2010/main" val="369000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Implement opioid use disorder discharge checklists for all hospital-based points of entry</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The Plan of Safe Care discharge recommendations are best practice guidelines known to support the safety, recovery, and wellness of the opioid use disorder (OUD) postpartum mother/baby dyad.</a:t>
            </a:r>
          </a:p>
          <a:p>
            <a:endParaRPr lang="en-US" sz="2400" dirty="0"/>
          </a:p>
          <a:p>
            <a:r>
              <a:rPr lang="en-US" sz="2400" dirty="0"/>
              <a:t>All collaborators for the Plan of Safe Care should focus on interventions that take into consideration the safety and needs of both mother and newborn.  </a:t>
            </a:r>
          </a:p>
          <a:p>
            <a:pPr marL="0" indent="0">
              <a:buNone/>
            </a:pPr>
            <a:endParaRPr lang="en-US" sz="2400" dirty="0"/>
          </a:p>
          <a:p>
            <a:r>
              <a:rPr lang="en-US" sz="2400" dirty="0"/>
              <a:t>Every episode of care is an important opportunity to implement a Plan of Safe Care checklist regardless of the point of entry or disposition (i.e., before or after delivery).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045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Implement opioid use disorder discharge checklists for all hospital-based points of entry</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597019"/>
            <a:ext cx="10411691" cy="4604675"/>
          </a:xfrm>
        </p:spPr>
        <p:txBody>
          <a:bodyPr>
            <a:normAutofit fontScale="92500" lnSpcReduction="10000"/>
          </a:bodyPr>
          <a:lstStyle/>
          <a:p>
            <a:r>
              <a:rPr lang="en-US" sz="2400" dirty="0"/>
              <a:t>For some pregnant women, L&amp;D units and emergency departments are the first providers of pregnancy-related care; in fact, these environments may be their only source of care during the pregnancy. Providers should understand that:</a:t>
            </a:r>
          </a:p>
          <a:p>
            <a:pPr lvl="1"/>
            <a:r>
              <a:rPr lang="en-US" sz="1800" dirty="0"/>
              <a:t>Recognition and identification of mothers with OUD at the earliest point of care will support efforts to protect the fetus from continued opioid exposure and sequela and will support maternal recovery and wellness. </a:t>
            </a:r>
          </a:p>
          <a:p>
            <a:pPr marL="457200" lvl="1" indent="0">
              <a:buNone/>
            </a:pPr>
            <a:endParaRPr lang="en-US" sz="1800" dirty="0"/>
          </a:p>
          <a:p>
            <a:pPr lvl="1"/>
            <a:r>
              <a:rPr lang="en-US" sz="1800" dirty="0"/>
              <a:t>Reinforcement and assessment of the Plan of Safe Care during each episode of care is an opportunity to prevent program fallouts.</a:t>
            </a:r>
          </a:p>
          <a:p>
            <a:pPr marL="457200" lvl="1" indent="0">
              <a:buNone/>
            </a:pPr>
            <a:endParaRPr lang="en-US" sz="1800" dirty="0"/>
          </a:p>
          <a:p>
            <a:pPr lvl="1"/>
            <a:r>
              <a:rPr lang="en-US" sz="1800" dirty="0"/>
              <a:t>Transitions of care (e.g., hospital discharges) place the OUD screen positive mother/baby dyad at risk due to potential gaps in service, communication, and understanding of the Plan of Safe Care.  </a:t>
            </a:r>
          </a:p>
          <a:p>
            <a:pPr marL="457200" lvl="1" indent="0">
              <a:buNone/>
            </a:pPr>
            <a:endParaRPr lang="en-US" sz="1800" dirty="0"/>
          </a:p>
          <a:p>
            <a:pPr lvl="1"/>
            <a:r>
              <a:rPr lang="en-US" sz="1800" dirty="0"/>
              <a:t>Implementation of a discharge checklist supports the team and individuals responsible for this complex discharge by aiding memory, team communication, and consistency of practice.  </a:t>
            </a:r>
          </a:p>
          <a:p>
            <a:pPr marL="457200" lvl="1" indent="0">
              <a:buNone/>
            </a:pPr>
            <a:endParaRPr lang="en-US" sz="1800" dirty="0"/>
          </a:p>
          <a:p>
            <a:pPr lvl="1"/>
            <a:r>
              <a:rPr lang="en-US" sz="1800" dirty="0"/>
              <a:t>Postpartum women with OUD are at very high risk for perinatal mood and anxiety disorders and should be screened using the Edinburgh Postnatal Depression Scale or the PHQ-9 plus GAD-7 prior to discharge.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778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Implement opioid use disorder discharge checklists for all hospital-based points of entry</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00382"/>
            <a:ext cx="10515600" cy="3918671"/>
          </a:xfrm>
        </p:spPr>
        <p:txBody>
          <a:bodyPr>
            <a:noAutofit/>
          </a:bodyPr>
          <a:lstStyle/>
          <a:p>
            <a:r>
              <a:rPr lang="en-US" sz="2400" dirty="0"/>
              <a:t>Identify and assess all hospital-based points of entry (inpatient/outpatient) used by the pregnant OUD patient (e.g., L&amp;D, antepartum, emergency department). </a:t>
            </a:r>
          </a:p>
          <a:p>
            <a:r>
              <a:rPr lang="en-US" sz="2400" dirty="0"/>
              <a:t>Engage hospital leadership and care providers and teams to explain the importance a discharge checklist.</a:t>
            </a:r>
          </a:p>
          <a:p>
            <a:r>
              <a:rPr lang="en-US" sz="2400" dirty="0"/>
              <a:t>As a team, create and/or adopt an evidence-based OUD discharge checklist (please see the Resources section of this Best Practice for an example)</a:t>
            </a:r>
          </a:p>
          <a:p>
            <a:r>
              <a:rPr lang="en-US" sz="2400" dirty="0"/>
              <a:t>Circulate the OUD discharge checklist and provide education for all care providers responsible for discharge of the OUD mother and newborn.</a:t>
            </a:r>
          </a:p>
          <a:p>
            <a:r>
              <a:rPr lang="en-US" sz="2400" dirty="0"/>
              <a:t>Use the teach-back method to ensure all staff understand the tool use, goals of a successful maternal OUD discharge, shared accountability of the tool and use of standard work, and resources available for support.</a:t>
            </a:r>
          </a:p>
          <a:p>
            <a:r>
              <a:rPr lang="en-US" sz="2400" dirty="0"/>
              <a:t>Monitor use and outcomes of the OUD discharge checklist.</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697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#29:</a:t>
            </a:r>
            <a:br>
              <a:rPr lang="en-US" sz="4400" dirty="0"/>
            </a:br>
            <a:r>
              <a:rPr lang="en-US" sz="4400" dirty="0"/>
              <a:t>Develop a dyad-centered </a:t>
            </a:r>
            <a:br>
              <a:rPr lang="en-US" sz="4400" dirty="0"/>
            </a:br>
            <a:r>
              <a:rPr lang="en-US" sz="4400" dirty="0"/>
              <a:t>Plan of Safe Care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Transition of Care </a:t>
            </a:r>
          </a:p>
        </p:txBody>
      </p:sp>
    </p:spTree>
    <p:extLst>
      <p:ext uri="{BB962C8B-B14F-4D97-AF65-F5344CB8AC3E}">
        <p14:creationId xmlns:p14="http://schemas.microsoft.com/office/powerpoint/2010/main" val="3467494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1412</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Noto Sans</vt:lpstr>
      <vt:lpstr>Noto Serif</vt:lpstr>
      <vt:lpstr>Roboto Medium</vt:lpstr>
      <vt:lpstr>Wingdings</vt:lpstr>
      <vt:lpstr>Office Theme</vt:lpstr>
      <vt:lpstr>Best Practice # 25: Identify community care resources for the mother and newborn </vt:lpstr>
      <vt:lpstr>OVERVIEW Identify community care resources for the mother and newborn </vt:lpstr>
      <vt:lpstr>WHY WE ARE RECOMMENDING THIS BEST PRACTICE Identify community care resources for the mother and newborn </vt:lpstr>
      <vt:lpstr>STRATEGIES FOR IMPLEMENTATION Identify community care resources for the mother and newborn </vt:lpstr>
      <vt:lpstr>Best Practice #27: Implement opioid use disorder discharge checklists for all hospital-based points of entry</vt:lpstr>
      <vt:lpstr>OVERVIEW Implement opioid use disorder discharge checklists for all hospital-based points of entry</vt:lpstr>
      <vt:lpstr>WHY WE ARE RECOMMENDING THIS BEST PRACTICE Implement opioid use disorder discharge checklists for all hospital-based points of entry</vt:lpstr>
      <vt:lpstr>STRATEGIES FOR IMPLEMENTATION Implement opioid use disorder discharge checklists for all hospital-based points of entry</vt:lpstr>
      <vt:lpstr>Best Practice #29: Develop a dyad-centered  Plan of Safe Care </vt:lpstr>
      <vt:lpstr>OVERVIEW The Plan of Safe Care is responsive to maternal and infant substance exposure that anticipates the needs of the mother/baby dyad</vt:lpstr>
      <vt:lpstr>WHY WE ARE RECOMMENDING THIS BEST PRACTICE The Plan of Safe Care is responsive to maternal and infant substance exposure that anticipates the needs of the mother/baby dyad</vt:lpstr>
      <vt:lpstr>STRATEGIES FOR IMPLEMENTATION The Plan of Safe Care is responsive to maternal and infant substance exposure that anticipates the needs of the mother/baby dyad</vt:lpstr>
      <vt:lpstr>Best Practice #32:  Ensure referral/linkage to other necessary services/resources at discharge </vt:lpstr>
      <vt:lpstr>OVERVIEW Understand and implement referral and linkage to other necessary services/resources at discharge</vt:lpstr>
      <vt:lpstr>WHY WE ARE RECOMMENDING THIS BEST PRACTICE Understand and implement referral and linkage to other necessary services/resources at discharge</vt:lpstr>
      <vt:lpstr>STRATEGIES FOR IMPLEMENTATION Understand and implement referral and linkage to other necessary services/resources at discharge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26</cp:revision>
  <dcterms:created xsi:type="dcterms:W3CDTF">2020-03-24T18:29:25Z</dcterms:created>
  <dcterms:modified xsi:type="dcterms:W3CDTF">2020-07-07T23:24:38Z</dcterms:modified>
</cp:coreProperties>
</file>