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1"/>
  </p:normalViewPr>
  <p:slideViewPr>
    <p:cSldViewPr snapToGrid="0" snapToObjects="1">
      <p:cViewPr varScale="1">
        <p:scale>
          <a:sx n="107" d="100"/>
          <a:sy n="107" d="100"/>
        </p:scale>
        <p:origin x="108"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#36:</a:t>
            </a:r>
            <a:br>
              <a:rPr lang="en-US" sz="4400" dirty="0"/>
            </a:br>
            <a:r>
              <a:rPr lang="en-US" sz="4400" dirty="0"/>
              <a:t>Educate pregnant women about opioid use disorder in pregnancy and the hospital experience</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a:t>Education </a:t>
            </a:r>
            <a:endParaRPr lang="en-US" i="1" dirty="0"/>
          </a:p>
        </p:txBody>
      </p:sp>
    </p:spTree>
    <p:extLst>
      <p:ext uri="{BB962C8B-B14F-4D97-AF65-F5344CB8AC3E}">
        <p14:creationId xmlns:p14="http://schemas.microsoft.com/office/powerpoint/2010/main" val="3331839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Educate pregnant women about opioid use disorder in pregnancy and the hospital experience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pPr>
              <a:spcAft>
                <a:spcPts val="600"/>
              </a:spcAft>
            </a:pPr>
            <a:r>
              <a:rPr lang="en-US" sz="2400" dirty="0"/>
              <a:t>Thoughts about labor and delivery, for most pregnant women, are riddled with questions and anxiety about the unknown.  For the pregnant woman with opioid use disorder (OUD), there is an additional layer of stress, emotions, and anxiety related to childbirth and motherhood associated with her path to wellness and recovery.</a:t>
            </a:r>
          </a:p>
          <a:p>
            <a:pPr>
              <a:spcAft>
                <a:spcPts val="600"/>
              </a:spcAft>
            </a:pPr>
            <a:r>
              <a:rPr lang="en-US" sz="2400" dirty="0"/>
              <a:t>Providing education on what to expect in the hospital during a prenatal care appointment can reinforce previously received childbirth education and/or facilitate education for those who were unable or chose not to attend. </a:t>
            </a:r>
          </a:p>
          <a:p>
            <a:pPr>
              <a:spcAft>
                <a:spcPts val="600"/>
              </a:spcAft>
            </a:pPr>
            <a:r>
              <a:rPr lang="en-US" sz="2400" dirty="0"/>
              <a:t>Ultimately these efforts increase coping skills and support the increased likelihood of a positive labor experience.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Educate pregnant women about opioid use disorder in pregnancy and the hospital experience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Education and social support are the best ways to facilitate continued engagement with the OUD Plan of Safe Care, recovery and wellness, positive progression through the continuum of care, and optimal patient experience.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Educate pregnant women about opioid use disorder in pregnancy and the hospital experience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87471"/>
            <a:ext cx="10515600" cy="3918671"/>
          </a:xfrm>
        </p:spPr>
        <p:txBody>
          <a:bodyPr>
            <a:noAutofit/>
          </a:bodyPr>
          <a:lstStyle/>
          <a:p>
            <a:r>
              <a:rPr lang="en-US" sz="2400" dirty="0"/>
              <a:t>Include “what to expect in the hospital” in the prenatal checklist. The discussion should be scheduled for the third trimester.</a:t>
            </a:r>
          </a:p>
          <a:p>
            <a:r>
              <a:rPr lang="en-US" sz="2400" dirty="0"/>
              <a:t>Present the topic of postpartum care coordination. The postpartum period represents a time of increased vulnerabilities, and women with OUD relapse and even overdose far more often in the postpartum period than during pregnancy. </a:t>
            </a:r>
          </a:p>
          <a:p>
            <a:r>
              <a:rPr lang="en-US" sz="2400" dirty="0"/>
              <a:t>Relapse is a common part of addiction, and often someone with OUD will relapse several times before successfully quitting.</a:t>
            </a:r>
          </a:p>
          <a:p>
            <a:r>
              <a:rPr lang="en-US" sz="2400" dirty="0"/>
              <a:t>Engage hospital Labor and Delivery staff and prenatal providers to participate in the “what to expect” planning by recruiting from both environments; clinical office and hospital. </a:t>
            </a:r>
          </a:p>
          <a:p>
            <a:r>
              <a:rPr lang="en-US" sz="2400" dirty="0"/>
              <a:t>Design an educational “what to expect in the hospital” curriculum unique to your hospital. </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#38:</a:t>
            </a:r>
            <a:br>
              <a:rPr lang="en-US" sz="4400" dirty="0"/>
            </a:br>
            <a:r>
              <a:rPr lang="en-US" sz="4400" dirty="0"/>
              <a:t>Educate pregnant women and families about neonatal abstinence syndrome and the newborn hospital experience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969834"/>
            <a:ext cx="9144000" cy="1287966"/>
          </a:xfrm>
        </p:spPr>
        <p:txBody>
          <a:bodyPr/>
          <a:lstStyle/>
          <a:p>
            <a:r>
              <a:rPr lang="en-US" i="1" dirty="0"/>
              <a:t>Education </a:t>
            </a:r>
          </a:p>
        </p:txBody>
      </p:sp>
    </p:spTree>
    <p:extLst>
      <p:ext uri="{BB962C8B-B14F-4D97-AF65-F5344CB8AC3E}">
        <p14:creationId xmlns:p14="http://schemas.microsoft.com/office/powerpoint/2010/main" val="3342941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Educate pregnant women and families about neonatal abstinence syndrome and the newborn hospital experience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Provide education to pregnant women and families regarding neonatal absence syndrome (NAS), including both short-term effects and long-term consequences. </a:t>
            </a:r>
          </a:p>
          <a:p>
            <a:endParaRPr lang="en-US" sz="2400" dirty="0"/>
          </a:p>
          <a:p>
            <a:r>
              <a:rPr lang="en-US" sz="2400" dirty="0"/>
              <a:t>Prepare pregnant women and families for an optimal hospital experience for their substance-exposed newborn by educating them on what to expect during their stay.</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857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Educate pregnant women and families about neonatal abstinence syndrome and the newborn hospital experience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22158"/>
            <a:ext cx="10411691" cy="4405368"/>
          </a:xfrm>
        </p:spPr>
        <p:txBody>
          <a:bodyPr>
            <a:noAutofit/>
          </a:bodyPr>
          <a:lstStyle/>
          <a:p>
            <a:pPr>
              <a:spcAft>
                <a:spcPts val="1200"/>
              </a:spcAft>
            </a:pPr>
            <a:r>
              <a:rPr lang="en-US" sz="2400" dirty="0"/>
              <a:t>Educating pregnant women and families about what signs and symptoms of NAS to anticipate, and how to identify these symptoms in their newborn, can help them be active participants in the newborn’s care immediately after birth.</a:t>
            </a:r>
          </a:p>
          <a:p>
            <a:pPr>
              <a:spcAft>
                <a:spcPts val="1200"/>
              </a:spcAft>
            </a:pPr>
            <a:r>
              <a:rPr lang="en-US" sz="2400" dirty="0"/>
              <a:t>Optimizing the newborn hospital experience can decrease the length of stay (LOS) and the need for pharmacotherapy. Evidence-informed practices include rooming-in, skin-to-skin contact, breastfeeding, decreasing environmental stimulation, and functional scoring of the newborn (engaging mothers to participate in scoring objective elements such as quality of cry, stool consistency, and tremulousness can be both empowering and helpful). </a:t>
            </a:r>
          </a:p>
          <a:p>
            <a:pPr>
              <a:spcAft>
                <a:spcPts val="1200"/>
              </a:spcAft>
            </a:pPr>
            <a:r>
              <a:rPr lang="en-US" sz="2400" dirty="0"/>
              <a:t>Pregnant women and families who are informed in advance can be prepared to participate in these practices.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784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Educate pregnant women and families about neonatal abstinence syndrome and the newborn hospital experience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54810"/>
            <a:ext cx="10515600" cy="3918671"/>
          </a:xfrm>
        </p:spPr>
        <p:txBody>
          <a:bodyPr>
            <a:noAutofit/>
          </a:bodyPr>
          <a:lstStyle/>
          <a:p>
            <a:r>
              <a:rPr lang="en-US" sz="2400" dirty="0"/>
              <a:t>Conduct a prenatal visit to discuss newborn care and the newborn hospital experience. This can be accomplished in a variety of ways, including but not limited to a pediatric provider appointment, hospital nursery/NICU visit, social worker appointment, group visit, community support group, or public health RN outreach.</a:t>
            </a:r>
          </a:p>
          <a:p>
            <a:r>
              <a:rPr lang="en-US" sz="2400" dirty="0"/>
              <a:t>Areas of discussion should include assessment and </a:t>
            </a:r>
            <a:r>
              <a:rPr lang="en-US" sz="2400" dirty="0" err="1"/>
              <a:t>and</a:t>
            </a:r>
            <a:r>
              <a:rPr lang="en-US" sz="2400" dirty="0"/>
              <a:t> non-pharmacologic interventions such as rooming-in; early skin-to-skin; breastfeeding; decreasing stimulation for the newborn; using functional scoring to evaluate withdrawal; role of the NICU/pharmacotherapy if warranted; discharge options; potential involvement of CPS. </a:t>
            </a:r>
          </a:p>
          <a:p>
            <a:r>
              <a:rPr lang="en-US" sz="2400" dirty="0"/>
              <a:t>Provide pregnant women and families with educational handouts.</a:t>
            </a:r>
          </a:p>
          <a:p>
            <a:r>
              <a:rPr lang="en-US" sz="2400" dirty="0"/>
              <a:t>Enroll the newborn in early intervention programs and developmental follow-up clinics prior to discharge.</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5747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612</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Noto Sans</vt:lpstr>
      <vt:lpstr>Noto Serif</vt:lpstr>
      <vt:lpstr>Roboto Medium</vt:lpstr>
      <vt:lpstr>Office Theme</vt:lpstr>
      <vt:lpstr>Best Practice #36: Educate pregnant women about opioid use disorder in pregnancy and the hospital experience</vt:lpstr>
      <vt:lpstr>OVERVIEW Educate pregnant women about opioid use disorder in pregnancy and the hospital experience </vt:lpstr>
      <vt:lpstr>WHY WE ARE RECOMMENDING THIS BEST PRACTICE Educate pregnant women about opioid use disorder in pregnancy and the hospital experience </vt:lpstr>
      <vt:lpstr>STRATEGIES FOR IMPLEMENTATION Educate pregnant women about opioid use disorder in pregnancy and the hospital experience </vt:lpstr>
      <vt:lpstr>Best Practice #38: Educate pregnant women and families about neonatal abstinence syndrome and the newborn hospital experience </vt:lpstr>
      <vt:lpstr>OVERVIEW Educate pregnant women and families about neonatal abstinence syndrome and the newborn hospital experience  </vt:lpstr>
      <vt:lpstr>WHY WE ARE RECOMMENDING THIS BEST PRACTICE Educate pregnant women and families about neonatal abstinence syndrome and the newborn hospital experience  </vt:lpstr>
      <vt:lpstr>STRATEGIES FOR IMPLEMENTATION Educate pregnant women and families about neonatal abstinence syndrome and the newborn hospital experience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22</cp:revision>
  <dcterms:created xsi:type="dcterms:W3CDTF">2020-03-24T18:29:25Z</dcterms:created>
  <dcterms:modified xsi:type="dcterms:W3CDTF">2020-07-07T23:23:01Z</dcterms:modified>
</cp:coreProperties>
</file>