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CA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71"/>
  </p:normalViewPr>
  <p:slideViewPr>
    <p:cSldViewPr snapToGrid="0" snapToObjects="1">
      <p:cViewPr varScale="1">
        <p:scale>
          <a:sx n="107" d="100"/>
          <a:sy n="107" d="100"/>
        </p:scale>
        <p:origin x="108" y="16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44E484-285A-0641-A893-F4981D4E6D73}"/>
              </a:ext>
            </a:extLst>
          </p:cNvPr>
          <p:cNvSpPr/>
          <p:nvPr userDrawn="1"/>
        </p:nvSpPr>
        <p:spPr>
          <a:xfrm>
            <a:off x="0" y="1"/>
            <a:ext cx="12192000" cy="4932217"/>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picture containing object, clock&#10;&#10;Description automatically generated">
            <a:extLst>
              <a:ext uri="{FF2B5EF4-FFF2-40B4-BE49-F238E27FC236}">
                <a16:creationId xmlns:a16="http://schemas.microsoft.com/office/drawing/2014/main" id="{32915DF0-D323-0842-A3DB-B287461BA825}"/>
              </a:ext>
            </a:extLst>
          </p:cNvPr>
          <p:cNvPicPr>
            <a:picLocks noChangeAspect="1"/>
          </p:cNvPicPr>
          <p:nvPr userDrawn="1"/>
        </p:nvPicPr>
        <p:blipFill>
          <a:blip r:embed="rId2">
            <a:alphaModFix amt="61000"/>
          </a:blip>
          <a:stretch>
            <a:fillRect/>
          </a:stretch>
        </p:blipFill>
        <p:spPr>
          <a:xfrm>
            <a:off x="0" y="13793"/>
            <a:ext cx="12192000" cy="3317883"/>
          </a:xfrm>
          <a:prstGeom prst="rect">
            <a:avLst/>
          </a:prstGeom>
        </p:spPr>
      </p:pic>
      <p:sp>
        <p:nvSpPr>
          <p:cNvPr id="2" name="Title 1">
            <a:extLst>
              <a:ext uri="{FF2B5EF4-FFF2-40B4-BE49-F238E27FC236}">
                <a16:creationId xmlns:a16="http://schemas.microsoft.com/office/drawing/2014/main" id="{E5E53B70-00EA-D44E-AA6B-CFF79EF76B49}"/>
              </a:ext>
            </a:extLst>
          </p:cNvPr>
          <p:cNvSpPr>
            <a:spLocks noGrp="1"/>
          </p:cNvSpPr>
          <p:nvPr>
            <p:ph type="ctrTitle" hasCustomPrompt="1"/>
          </p:nvPr>
        </p:nvSpPr>
        <p:spPr>
          <a:xfrm>
            <a:off x="1524000" y="1122363"/>
            <a:ext cx="9144000" cy="2387600"/>
          </a:xfrm>
        </p:spPr>
        <p:txBody>
          <a:bodyPr anchor="ctr" anchorCtr="0"/>
          <a:lstStyle>
            <a:lvl1pPr algn="ctr">
              <a:defRPr sz="6000"/>
            </a:lvl1pPr>
          </a:lstStyle>
          <a:p>
            <a:r>
              <a:rPr lang="en-US" dirty="0"/>
              <a:t>Click to edit Master </a:t>
            </a:r>
            <a:br>
              <a:rPr lang="en-US" dirty="0"/>
            </a:br>
            <a:r>
              <a:rPr lang="en-US" dirty="0"/>
              <a:t>title style</a:t>
            </a:r>
          </a:p>
        </p:txBody>
      </p:sp>
      <p:sp>
        <p:nvSpPr>
          <p:cNvPr id="3" name="Subtitle 2">
            <a:extLst>
              <a:ext uri="{FF2B5EF4-FFF2-40B4-BE49-F238E27FC236}">
                <a16:creationId xmlns:a16="http://schemas.microsoft.com/office/drawing/2014/main" id="{F2AEB59B-E877-014E-B531-73EFF5A8E4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extBox 6">
            <a:extLst>
              <a:ext uri="{FF2B5EF4-FFF2-40B4-BE49-F238E27FC236}">
                <a16:creationId xmlns:a16="http://schemas.microsoft.com/office/drawing/2014/main" id="{C6DC28CE-E688-EA4E-BB0E-711EE841AE47}"/>
              </a:ext>
            </a:extLst>
          </p:cNvPr>
          <p:cNvSpPr txBox="1"/>
          <p:nvPr userDrawn="1"/>
        </p:nvSpPr>
        <p:spPr>
          <a:xfrm>
            <a:off x="307768" y="212394"/>
            <a:ext cx="5693229" cy="369332"/>
          </a:xfrm>
          <a:prstGeom prst="rect">
            <a:avLst/>
          </a:prstGeom>
          <a:noFill/>
        </p:spPr>
        <p:txBody>
          <a:bodyPr wrap="square" rtlCol="0">
            <a:spAutoFit/>
          </a:bodyPr>
          <a:lstStyle/>
          <a:p>
            <a:r>
              <a:rPr lang="en-US" b="1" dirty="0">
                <a:latin typeface="Noto Serif" panose="02020600060500020200" pitchFamily="18" charset="0"/>
                <a:ea typeface="Noto Serif" panose="02020600060500020200" pitchFamily="18" charset="0"/>
                <a:cs typeface="Noto Serif" panose="02020600060500020200" pitchFamily="18" charset="0"/>
              </a:rPr>
              <a:t>MBSEI Toolkit</a:t>
            </a:r>
          </a:p>
        </p:txBody>
      </p:sp>
      <p:grpSp>
        <p:nvGrpSpPr>
          <p:cNvPr id="17" name="Group 16">
            <a:extLst>
              <a:ext uri="{FF2B5EF4-FFF2-40B4-BE49-F238E27FC236}">
                <a16:creationId xmlns:a16="http://schemas.microsoft.com/office/drawing/2014/main" id="{0BCD2732-BA4E-C74E-A8B8-14B9EC053578}"/>
              </a:ext>
            </a:extLst>
          </p:cNvPr>
          <p:cNvGrpSpPr/>
          <p:nvPr userDrawn="1"/>
        </p:nvGrpSpPr>
        <p:grpSpPr>
          <a:xfrm>
            <a:off x="2903641" y="5509097"/>
            <a:ext cx="6384718" cy="732227"/>
            <a:chOff x="2557896" y="5592226"/>
            <a:chExt cx="6384718" cy="732227"/>
          </a:xfrm>
        </p:grpSpPr>
        <p:pic>
          <p:nvPicPr>
            <p:cNvPr id="12" name="Picture 11" descr="A close up of a logo&#10;&#10;Description automatically generated">
              <a:extLst>
                <a:ext uri="{FF2B5EF4-FFF2-40B4-BE49-F238E27FC236}">
                  <a16:creationId xmlns:a16="http://schemas.microsoft.com/office/drawing/2014/main" id="{C4E0F3F2-BA68-4C4C-9EA9-7AC8A895A48E}"/>
                </a:ext>
              </a:extLst>
            </p:cNvPr>
            <p:cNvPicPr>
              <a:picLocks noChangeAspect="1"/>
            </p:cNvPicPr>
            <p:nvPr userDrawn="1"/>
          </p:nvPicPr>
          <p:blipFill>
            <a:blip r:embed="rId3"/>
            <a:stretch>
              <a:fillRect/>
            </a:stretch>
          </p:blipFill>
          <p:spPr>
            <a:xfrm>
              <a:off x="2557896" y="5663554"/>
              <a:ext cx="1729097" cy="660899"/>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FB8AA871-12C7-6142-9200-EE75C23B1D88}"/>
                </a:ext>
              </a:extLst>
            </p:cNvPr>
            <p:cNvPicPr>
              <a:picLocks noChangeAspect="1"/>
            </p:cNvPicPr>
            <p:nvPr userDrawn="1"/>
          </p:nvPicPr>
          <p:blipFill>
            <a:blip r:embed="rId4"/>
            <a:stretch>
              <a:fillRect/>
            </a:stretch>
          </p:blipFill>
          <p:spPr>
            <a:xfrm>
              <a:off x="5348597" y="5661627"/>
              <a:ext cx="1761672" cy="641799"/>
            </a:xfrm>
            <a:prstGeom prst="rect">
              <a:avLst/>
            </a:prstGeom>
          </p:spPr>
        </p:pic>
        <p:pic>
          <p:nvPicPr>
            <p:cNvPr id="16" name="Picture 15" descr="A close up of a logo&#10;&#10;Description automatically generated">
              <a:extLst>
                <a:ext uri="{FF2B5EF4-FFF2-40B4-BE49-F238E27FC236}">
                  <a16:creationId xmlns:a16="http://schemas.microsoft.com/office/drawing/2014/main" id="{C18E11EC-FC5E-2A48-B25C-2311209BB335}"/>
                </a:ext>
              </a:extLst>
            </p:cNvPr>
            <p:cNvPicPr>
              <a:picLocks noChangeAspect="1"/>
            </p:cNvPicPr>
            <p:nvPr userDrawn="1"/>
          </p:nvPicPr>
          <p:blipFill>
            <a:blip r:embed="rId5"/>
            <a:stretch>
              <a:fillRect/>
            </a:stretch>
          </p:blipFill>
          <p:spPr>
            <a:xfrm>
              <a:off x="7952014" y="5592226"/>
              <a:ext cx="990600" cy="711200"/>
            </a:xfrm>
            <a:prstGeom prst="rect">
              <a:avLst/>
            </a:prstGeom>
          </p:spPr>
        </p:pic>
      </p:grpSp>
    </p:spTree>
    <p:extLst>
      <p:ext uri="{BB962C8B-B14F-4D97-AF65-F5344CB8AC3E}">
        <p14:creationId xmlns:p14="http://schemas.microsoft.com/office/powerpoint/2010/main" val="794530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EE190-DBE9-4F4B-B53D-C22A136F41EB}"/>
              </a:ext>
            </a:extLst>
          </p:cNvPr>
          <p:cNvSpPr>
            <a:spLocks noGrp="1"/>
          </p:cNvSpPr>
          <p:nvPr>
            <p:ph type="title" hasCustomPrompt="1"/>
          </p:nvPr>
        </p:nvSpPr>
        <p:spPr/>
        <p:txBody>
          <a:bodyPr>
            <a:normAutofit/>
          </a:bodyPr>
          <a:lstStyle>
            <a:lvl1pPr>
              <a:defRPr sz="2800"/>
            </a:lvl1pPr>
          </a:lstStyle>
          <a:p>
            <a:r>
              <a:rPr lang="en-US" dirty="0"/>
              <a:t>Understand and implement the principles </a:t>
            </a:r>
            <a:br>
              <a:rPr lang="en-US" dirty="0"/>
            </a:br>
            <a:r>
              <a:rPr lang="en-US" dirty="0"/>
              <a:t>of Motivational Interviewing</a:t>
            </a:r>
          </a:p>
        </p:txBody>
      </p:sp>
      <p:sp>
        <p:nvSpPr>
          <p:cNvPr id="3" name="Content Placeholder 2">
            <a:extLst>
              <a:ext uri="{FF2B5EF4-FFF2-40B4-BE49-F238E27FC236}">
                <a16:creationId xmlns:a16="http://schemas.microsoft.com/office/drawing/2014/main" id="{78CA5C9B-82B8-DE44-82DC-C7D9AD87BF42}"/>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a:extLst>
              <a:ext uri="{FF2B5EF4-FFF2-40B4-BE49-F238E27FC236}">
                <a16:creationId xmlns:a16="http://schemas.microsoft.com/office/drawing/2014/main" id="{3DB429D8-7B42-A343-824B-E0F61D6B939F}"/>
              </a:ext>
            </a:extLst>
          </p:cNvPr>
          <p:cNvSpPr txBox="1">
            <a:spLocks/>
          </p:cNvSpPr>
          <p:nvPr userDrawn="1"/>
        </p:nvSpPr>
        <p:spPr>
          <a:xfrm rot="16200000">
            <a:off x="-1815450" y="1815448"/>
            <a:ext cx="4351337" cy="7204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Noto Serif" panose="02020600060500020200" pitchFamily="18" charset="0"/>
                <a:ea typeface="Noto Serif" panose="02020600060500020200" pitchFamily="18" charset="0"/>
                <a:cs typeface="Noto Serif" panose="02020600060500020200" pitchFamily="18" charset="0"/>
              </a:defRPr>
            </a:lvl1pPr>
          </a:lstStyle>
          <a:p>
            <a:pPr algn="ctr"/>
            <a:endPar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endParaRPr>
          </a:p>
        </p:txBody>
      </p:sp>
      <p:sp>
        <p:nvSpPr>
          <p:cNvPr id="6" name="Rectangle 5">
            <a:extLst>
              <a:ext uri="{FF2B5EF4-FFF2-40B4-BE49-F238E27FC236}">
                <a16:creationId xmlns:a16="http://schemas.microsoft.com/office/drawing/2014/main" id="{4BFDB9C3-0B1F-E648-BCE2-1215F6B3880B}"/>
              </a:ext>
            </a:extLst>
          </p:cNvPr>
          <p:cNvSpPr/>
          <p:nvPr userDrawn="1"/>
        </p:nvSpPr>
        <p:spPr>
          <a:xfrm>
            <a:off x="0" y="6384404"/>
            <a:ext cx="12192000" cy="502623"/>
          </a:xfrm>
          <a:prstGeom prst="rect">
            <a:avLst/>
          </a:prstGeom>
          <a:solidFill>
            <a:schemeClr val="bg2">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7DFDE7CB-752D-E84F-905F-11BC9A7A0D66}"/>
              </a:ext>
            </a:extLst>
          </p:cNvPr>
          <p:cNvGrpSpPr/>
          <p:nvPr userDrawn="1"/>
        </p:nvGrpSpPr>
        <p:grpSpPr>
          <a:xfrm>
            <a:off x="8128977" y="6522911"/>
            <a:ext cx="3608215" cy="284600"/>
            <a:chOff x="7427109" y="3596991"/>
            <a:chExt cx="3608215" cy="284600"/>
          </a:xfrm>
        </p:grpSpPr>
        <p:pic>
          <p:nvPicPr>
            <p:cNvPr id="9" name="Picture 8">
              <a:extLst>
                <a:ext uri="{FF2B5EF4-FFF2-40B4-BE49-F238E27FC236}">
                  <a16:creationId xmlns:a16="http://schemas.microsoft.com/office/drawing/2014/main" id="{1290AF66-B40D-AE49-9085-5834F5AFFB66}"/>
                </a:ext>
              </a:extLst>
            </p:cNvPr>
            <p:cNvPicPr>
              <a:picLocks noChangeAspect="1"/>
            </p:cNvPicPr>
            <p:nvPr userDrawn="1"/>
          </p:nvPicPr>
          <p:blipFill>
            <a:blip r:embed="rId2"/>
            <a:stretch>
              <a:fillRect/>
            </a:stretch>
          </p:blipFill>
          <p:spPr>
            <a:xfrm>
              <a:off x="8341110" y="3598637"/>
              <a:ext cx="2694214" cy="282954"/>
            </a:xfrm>
            <a:prstGeom prst="rect">
              <a:avLst/>
            </a:prstGeom>
          </p:spPr>
        </p:pic>
        <p:pic>
          <p:nvPicPr>
            <p:cNvPr id="11" name="Picture 10">
              <a:extLst>
                <a:ext uri="{FF2B5EF4-FFF2-40B4-BE49-F238E27FC236}">
                  <a16:creationId xmlns:a16="http://schemas.microsoft.com/office/drawing/2014/main" id="{FCAAAEAE-2F36-DD43-A26F-AA46F0064A01}"/>
                </a:ext>
              </a:extLst>
            </p:cNvPr>
            <p:cNvPicPr>
              <a:picLocks noChangeAspect="1"/>
            </p:cNvPicPr>
            <p:nvPr userDrawn="1"/>
          </p:nvPicPr>
          <p:blipFill>
            <a:blip r:embed="rId3"/>
            <a:stretch>
              <a:fillRect/>
            </a:stretch>
          </p:blipFill>
          <p:spPr>
            <a:xfrm>
              <a:off x="7427109" y="3596991"/>
              <a:ext cx="548077" cy="283464"/>
            </a:xfrm>
            <a:prstGeom prst="rect">
              <a:avLst/>
            </a:prstGeom>
          </p:spPr>
        </p:pic>
      </p:grpSp>
      <p:sp>
        <p:nvSpPr>
          <p:cNvPr id="12" name="TextBox 11">
            <a:extLst>
              <a:ext uri="{FF2B5EF4-FFF2-40B4-BE49-F238E27FC236}">
                <a16:creationId xmlns:a16="http://schemas.microsoft.com/office/drawing/2014/main" id="{3025DA5F-0322-A248-854E-85FBBC2214DC}"/>
              </a:ext>
            </a:extLst>
          </p:cNvPr>
          <p:cNvSpPr txBox="1"/>
          <p:nvPr userDrawn="1"/>
        </p:nvSpPr>
        <p:spPr>
          <a:xfrm>
            <a:off x="214907" y="6514303"/>
            <a:ext cx="6546283" cy="246221"/>
          </a:xfrm>
          <a:prstGeom prst="rect">
            <a:avLst/>
          </a:prstGeom>
          <a:noFill/>
        </p:spPr>
        <p:txBody>
          <a:bodyPr wrap="square" rtlCol="0">
            <a:spAutoFit/>
          </a:bodyPr>
          <a:lstStyle/>
          <a:p>
            <a:r>
              <a:rPr lang="en-US" sz="1000" b="0" i="0" dirty="0">
                <a:solidFill>
                  <a:schemeClr val="accent5">
                    <a:lumMod val="10000"/>
                  </a:schemeClr>
                </a:solidFill>
                <a:latin typeface="Roboto Medium" panose="02000000000000000000" pitchFamily="2" charset="0"/>
                <a:ea typeface="Roboto Medium" panose="02000000000000000000" pitchFamily="2" charset="0"/>
              </a:rPr>
              <a:t>Mother &amp; Baby Substance Exposure Initiative – A Project of the California State Opioid Response (SOR)</a:t>
            </a:r>
          </a:p>
        </p:txBody>
      </p:sp>
    </p:spTree>
    <p:extLst>
      <p:ext uri="{BB962C8B-B14F-4D97-AF65-F5344CB8AC3E}">
        <p14:creationId xmlns:p14="http://schemas.microsoft.com/office/powerpoint/2010/main" val="894356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E526B-88DF-0742-BAE7-A5732F4CBDE8}"/>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467768A3-5555-4E41-A8C5-AA21713497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572153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81EDF-B1EB-0F4C-9994-CD7C0B3938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C0AF5B-F2D3-D44D-8CCC-B74E0E853D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365817-C6DA-5F4E-A8DA-7710C11741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7DC5CB7C-987F-6345-BEA8-04BB65B9008F}"/>
              </a:ext>
            </a:extLst>
          </p:cNvPr>
          <p:cNvSpPr/>
          <p:nvPr userDrawn="1"/>
        </p:nvSpPr>
        <p:spPr>
          <a:xfrm>
            <a:off x="0" y="6384404"/>
            <a:ext cx="12192000" cy="502623"/>
          </a:xfrm>
          <a:prstGeom prst="rect">
            <a:avLst/>
          </a:prstGeom>
          <a:solidFill>
            <a:schemeClr val="bg2">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8BE05CEE-9AD0-D14A-B284-411CB56448CF}"/>
              </a:ext>
            </a:extLst>
          </p:cNvPr>
          <p:cNvGrpSpPr/>
          <p:nvPr userDrawn="1"/>
        </p:nvGrpSpPr>
        <p:grpSpPr>
          <a:xfrm>
            <a:off x="8128977" y="6522911"/>
            <a:ext cx="3608215" cy="284600"/>
            <a:chOff x="7427109" y="3596991"/>
            <a:chExt cx="3608215" cy="284600"/>
          </a:xfrm>
        </p:grpSpPr>
        <p:pic>
          <p:nvPicPr>
            <p:cNvPr id="9" name="Picture 8">
              <a:extLst>
                <a:ext uri="{FF2B5EF4-FFF2-40B4-BE49-F238E27FC236}">
                  <a16:creationId xmlns:a16="http://schemas.microsoft.com/office/drawing/2014/main" id="{88C6E907-A011-CA42-86D8-5F1346FABD5C}"/>
                </a:ext>
              </a:extLst>
            </p:cNvPr>
            <p:cNvPicPr>
              <a:picLocks noChangeAspect="1"/>
            </p:cNvPicPr>
            <p:nvPr userDrawn="1"/>
          </p:nvPicPr>
          <p:blipFill>
            <a:blip r:embed="rId2"/>
            <a:stretch>
              <a:fillRect/>
            </a:stretch>
          </p:blipFill>
          <p:spPr>
            <a:xfrm>
              <a:off x="8341110" y="3598637"/>
              <a:ext cx="2694214" cy="282954"/>
            </a:xfrm>
            <a:prstGeom prst="rect">
              <a:avLst/>
            </a:prstGeom>
          </p:spPr>
        </p:pic>
        <p:pic>
          <p:nvPicPr>
            <p:cNvPr id="10" name="Picture 9">
              <a:extLst>
                <a:ext uri="{FF2B5EF4-FFF2-40B4-BE49-F238E27FC236}">
                  <a16:creationId xmlns:a16="http://schemas.microsoft.com/office/drawing/2014/main" id="{FEC273D4-CCC3-0A42-BCDA-B946DC1CF843}"/>
                </a:ext>
              </a:extLst>
            </p:cNvPr>
            <p:cNvPicPr>
              <a:picLocks noChangeAspect="1"/>
            </p:cNvPicPr>
            <p:nvPr userDrawn="1"/>
          </p:nvPicPr>
          <p:blipFill>
            <a:blip r:embed="rId3"/>
            <a:stretch>
              <a:fillRect/>
            </a:stretch>
          </p:blipFill>
          <p:spPr>
            <a:xfrm>
              <a:off x="7427109" y="3596991"/>
              <a:ext cx="548077" cy="283464"/>
            </a:xfrm>
            <a:prstGeom prst="rect">
              <a:avLst/>
            </a:prstGeom>
          </p:spPr>
        </p:pic>
      </p:grpSp>
      <p:sp>
        <p:nvSpPr>
          <p:cNvPr id="11" name="TextBox 10">
            <a:extLst>
              <a:ext uri="{FF2B5EF4-FFF2-40B4-BE49-F238E27FC236}">
                <a16:creationId xmlns:a16="http://schemas.microsoft.com/office/drawing/2014/main" id="{F45A7EF1-4F2B-2742-9213-4A1674A97F86}"/>
              </a:ext>
            </a:extLst>
          </p:cNvPr>
          <p:cNvSpPr txBox="1"/>
          <p:nvPr userDrawn="1"/>
        </p:nvSpPr>
        <p:spPr>
          <a:xfrm>
            <a:off x="214907" y="6514303"/>
            <a:ext cx="6546283" cy="246221"/>
          </a:xfrm>
          <a:prstGeom prst="rect">
            <a:avLst/>
          </a:prstGeom>
          <a:noFill/>
        </p:spPr>
        <p:txBody>
          <a:bodyPr wrap="square" rtlCol="0">
            <a:spAutoFit/>
          </a:bodyPr>
          <a:lstStyle/>
          <a:p>
            <a:r>
              <a:rPr lang="en-US" sz="1000" b="0" i="0" dirty="0">
                <a:solidFill>
                  <a:schemeClr val="accent5">
                    <a:lumMod val="10000"/>
                  </a:schemeClr>
                </a:solidFill>
                <a:latin typeface="Roboto Medium" panose="02000000000000000000" pitchFamily="2" charset="0"/>
                <a:ea typeface="Roboto Medium" panose="02000000000000000000" pitchFamily="2" charset="0"/>
              </a:rPr>
              <a:t>Mother &amp; Baby Substance Exposure Initiative – A Project of the California State Opioid Response (SOR)</a:t>
            </a:r>
          </a:p>
        </p:txBody>
      </p:sp>
    </p:spTree>
    <p:extLst>
      <p:ext uri="{BB962C8B-B14F-4D97-AF65-F5344CB8AC3E}">
        <p14:creationId xmlns:p14="http://schemas.microsoft.com/office/powerpoint/2010/main" val="3917019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ED5EB-91ED-1D47-8007-087C4D94C3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103051-9BBA-DF42-B4E6-A834ABAF5F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510B3B-CD11-C844-B9B2-6667912D8C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761A69-72B4-F94E-A433-75816AB8A1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7F057B-2FF4-4346-A92F-3FEE1D2198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23A32710-C7A4-7748-B158-FCD89DC2D178}"/>
              </a:ext>
            </a:extLst>
          </p:cNvPr>
          <p:cNvSpPr/>
          <p:nvPr userDrawn="1"/>
        </p:nvSpPr>
        <p:spPr>
          <a:xfrm>
            <a:off x="0" y="6384404"/>
            <a:ext cx="12192000" cy="502623"/>
          </a:xfrm>
          <a:prstGeom prst="rect">
            <a:avLst/>
          </a:prstGeom>
          <a:solidFill>
            <a:schemeClr val="bg2">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0C0E6B10-DA94-C145-80F7-6A85BD56C006}"/>
              </a:ext>
            </a:extLst>
          </p:cNvPr>
          <p:cNvGrpSpPr/>
          <p:nvPr userDrawn="1"/>
        </p:nvGrpSpPr>
        <p:grpSpPr>
          <a:xfrm>
            <a:off x="8128977" y="6522911"/>
            <a:ext cx="3608215" cy="284600"/>
            <a:chOff x="7427109" y="3596991"/>
            <a:chExt cx="3608215" cy="284600"/>
          </a:xfrm>
        </p:grpSpPr>
        <p:pic>
          <p:nvPicPr>
            <p:cNvPr id="11" name="Picture 10">
              <a:extLst>
                <a:ext uri="{FF2B5EF4-FFF2-40B4-BE49-F238E27FC236}">
                  <a16:creationId xmlns:a16="http://schemas.microsoft.com/office/drawing/2014/main" id="{F22E4AC9-1AE0-2449-8432-DDBA34994373}"/>
                </a:ext>
              </a:extLst>
            </p:cNvPr>
            <p:cNvPicPr>
              <a:picLocks noChangeAspect="1"/>
            </p:cNvPicPr>
            <p:nvPr userDrawn="1"/>
          </p:nvPicPr>
          <p:blipFill>
            <a:blip r:embed="rId2"/>
            <a:stretch>
              <a:fillRect/>
            </a:stretch>
          </p:blipFill>
          <p:spPr>
            <a:xfrm>
              <a:off x="8341110" y="3598637"/>
              <a:ext cx="2694214" cy="282954"/>
            </a:xfrm>
            <a:prstGeom prst="rect">
              <a:avLst/>
            </a:prstGeom>
          </p:spPr>
        </p:pic>
        <p:pic>
          <p:nvPicPr>
            <p:cNvPr id="12" name="Picture 11">
              <a:extLst>
                <a:ext uri="{FF2B5EF4-FFF2-40B4-BE49-F238E27FC236}">
                  <a16:creationId xmlns:a16="http://schemas.microsoft.com/office/drawing/2014/main" id="{5BD6A07C-B4AB-AF4D-8345-961A5B6FC40F}"/>
                </a:ext>
              </a:extLst>
            </p:cNvPr>
            <p:cNvPicPr>
              <a:picLocks noChangeAspect="1"/>
            </p:cNvPicPr>
            <p:nvPr userDrawn="1"/>
          </p:nvPicPr>
          <p:blipFill>
            <a:blip r:embed="rId3"/>
            <a:stretch>
              <a:fillRect/>
            </a:stretch>
          </p:blipFill>
          <p:spPr>
            <a:xfrm>
              <a:off x="7427109" y="3596991"/>
              <a:ext cx="548077" cy="283464"/>
            </a:xfrm>
            <a:prstGeom prst="rect">
              <a:avLst/>
            </a:prstGeom>
          </p:spPr>
        </p:pic>
      </p:grpSp>
      <p:sp>
        <p:nvSpPr>
          <p:cNvPr id="13" name="TextBox 12">
            <a:extLst>
              <a:ext uri="{FF2B5EF4-FFF2-40B4-BE49-F238E27FC236}">
                <a16:creationId xmlns:a16="http://schemas.microsoft.com/office/drawing/2014/main" id="{4630A78D-63EC-8345-B7BB-81E323EC969A}"/>
              </a:ext>
            </a:extLst>
          </p:cNvPr>
          <p:cNvSpPr txBox="1"/>
          <p:nvPr userDrawn="1"/>
        </p:nvSpPr>
        <p:spPr>
          <a:xfrm>
            <a:off x="214907" y="6514303"/>
            <a:ext cx="6546283" cy="246221"/>
          </a:xfrm>
          <a:prstGeom prst="rect">
            <a:avLst/>
          </a:prstGeom>
          <a:noFill/>
        </p:spPr>
        <p:txBody>
          <a:bodyPr wrap="square" rtlCol="0">
            <a:spAutoFit/>
          </a:bodyPr>
          <a:lstStyle/>
          <a:p>
            <a:r>
              <a:rPr lang="en-US" sz="1000" b="0" i="0" dirty="0">
                <a:solidFill>
                  <a:schemeClr val="accent5">
                    <a:lumMod val="10000"/>
                  </a:schemeClr>
                </a:solidFill>
                <a:latin typeface="Roboto Medium" panose="02000000000000000000" pitchFamily="2" charset="0"/>
                <a:ea typeface="Roboto Medium" panose="02000000000000000000" pitchFamily="2" charset="0"/>
              </a:rPr>
              <a:t>Mother &amp; Baby Substance Exposure Initiative – A Project of the California State Opioid Response (SOR)</a:t>
            </a:r>
          </a:p>
        </p:txBody>
      </p:sp>
    </p:spTree>
    <p:extLst>
      <p:ext uri="{BB962C8B-B14F-4D97-AF65-F5344CB8AC3E}">
        <p14:creationId xmlns:p14="http://schemas.microsoft.com/office/powerpoint/2010/main" val="5082845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C74449-C48B-F54C-B585-4213C192B7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86210BF-0930-4F46-B1E0-5324ABD376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14286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Noto Serif" panose="02020600060500020200" pitchFamily="18" charset="0"/>
          <a:ea typeface="Noto Serif" panose="02020600060500020200" pitchFamily="18" charset="0"/>
          <a:cs typeface="Noto Serif" panose="02020600060500020200" pitchFamily="18" charset="0"/>
        </a:defRPr>
      </a:lvl1pPr>
    </p:titleStyle>
    <p:bodyStyle>
      <a:lvl1pPr marL="228600" indent="-228600" algn="l" defTabSz="914400" rtl="0" eaLnBrk="1" latinLnBrk="0" hangingPunct="1">
        <a:lnSpc>
          <a:spcPct val="90000"/>
        </a:lnSpc>
        <a:spcBef>
          <a:spcPts val="1000"/>
        </a:spcBef>
        <a:buClr>
          <a:srgbClr val="A0CAD0"/>
        </a:buClr>
        <a:buFont typeface="Arial" panose="020B0604020202020204" pitchFamily="34" charset="0"/>
        <a:buChar char="•"/>
        <a:defRPr sz="28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1pPr>
      <a:lvl2pPr marL="685800" indent="-228600" algn="l" defTabSz="914400" rtl="0" eaLnBrk="1" latinLnBrk="0" hangingPunct="1">
        <a:lnSpc>
          <a:spcPct val="90000"/>
        </a:lnSpc>
        <a:spcBef>
          <a:spcPts val="500"/>
        </a:spcBef>
        <a:buClr>
          <a:srgbClr val="A0CAD0"/>
        </a:buClr>
        <a:buFont typeface="Arial" panose="020B0604020202020204" pitchFamily="34" charset="0"/>
        <a:buChar char="•"/>
        <a:defRPr sz="24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2pPr>
      <a:lvl3pPr marL="1143000" indent="-228600" algn="l" defTabSz="914400" rtl="0" eaLnBrk="1" latinLnBrk="0" hangingPunct="1">
        <a:lnSpc>
          <a:spcPct val="90000"/>
        </a:lnSpc>
        <a:spcBef>
          <a:spcPts val="500"/>
        </a:spcBef>
        <a:buClr>
          <a:srgbClr val="A0CAD0"/>
        </a:buClr>
        <a:buFont typeface="Arial" panose="020B0604020202020204" pitchFamily="34" charset="0"/>
        <a:buChar char="•"/>
        <a:defRPr sz="20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3pPr>
      <a:lvl4pPr marL="1600200" indent="-228600" algn="l" defTabSz="914400" rtl="0" eaLnBrk="1" latinLnBrk="0" hangingPunct="1">
        <a:lnSpc>
          <a:spcPct val="90000"/>
        </a:lnSpc>
        <a:spcBef>
          <a:spcPts val="500"/>
        </a:spcBef>
        <a:buClr>
          <a:srgbClr val="A0CAD0"/>
        </a:buClr>
        <a:buFont typeface="Arial" panose="020B0604020202020204" pitchFamily="34" charset="0"/>
        <a:buChar char="•"/>
        <a:defRPr sz="18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4pPr>
      <a:lvl5pPr marL="2057400" indent="-228600" algn="l" defTabSz="914400" rtl="0" eaLnBrk="1" latinLnBrk="0" hangingPunct="1">
        <a:lnSpc>
          <a:spcPct val="90000"/>
        </a:lnSpc>
        <a:spcBef>
          <a:spcPts val="500"/>
        </a:spcBef>
        <a:buClr>
          <a:srgbClr val="A0CAD0"/>
        </a:buClr>
        <a:buFont typeface="Arial" panose="020B0604020202020204" pitchFamily="34" charset="0"/>
        <a:buChar char="•"/>
        <a:defRPr sz="18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49CD-CB8B-5E4F-B285-D4FA7B8222E8}"/>
              </a:ext>
            </a:extLst>
          </p:cNvPr>
          <p:cNvSpPr>
            <a:spLocks noGrp="1"/>
          </p:cNvSpPr>
          <p:nvPr>
            <p:ph type="ctrTitle"/>
          </p:nvPr>
        </p:nvSpPr>
        <p:spPr/>
        <p:txBody>
          <a:bodyPr anchor="ctr" anchorCtr="0">
            <a:noAutofit/>
          </a:bodyPr>
          <a:lstStyle/>
          <a:p>
            <a:r>
              <a:rPr lang="en-US" sz="4400" dirty="0"/>
              <a:t>Best Practice #4:</a:t>
            </a:r>
            <a:br>
              <a:rPr lang="en-US" sz="4400" dirty="0"/>
            </a:br>
            <a:r>
              <a:rPr lang="en-US" sz="4400" dirty="0"/>
              <a:t>Create a prenatal checklist for care of women with opioid use disorder </a:t>
            </a:r>
          </a:p>
        </p:txBody>
      </p:sp>
      <p:sp>
        <p:nvSpPr>
          <p:cNvPr id="3" name="Subtitle 2">
            <a:extLst>
              <a:ext uri="{FF2B5EF4-FFF2-40B4-BE49-F238E27FC236}">
                <a16:creationId xmlns:a16="http://schemas.microsoft.com/office/drawing/2014/main" id="{5A0F0CD9-DC08-CC43-8D3A-D64820B70DDA}"/>
              </a:ext>
            </a:extLst>
          </p:cNvPr>
          <p:cNvSpPr>
            <a:spLocks noGrp="1"/>
          </p:cNvSpPr>
          <p:nvPr>
            <p:ph type="subTitle" idx="1"/>
          </p:nvPr>
        </p:nvSpPr>
        <p:spPr>
          <a:xfrm>
            <a:off x="1524000" y="3836020"/>
            <a:ext cx="9144000" cy="1421780"/>
          </a:xfrm>
        </p:spPr>
        <p:txBody>
          <a:bodyPr/>
          <a:lstStyle/>
          <a:p>
            <a:r>
              <a:rPr lang="en-US" i="1" dirty="0"/>
              <a:t>Screening Assessment and Level of Care Determination </a:t>
            </a:r>
          </a:p>
        </p:txBody>
      </p:sp>
    </p:spTree>
    <p:extLst>
      <p:ext uri="{BB962C8B-B14F-4D97-AF65-F5344CB8AC3E}">
        <p14:creationId xmlns:p14="http://schemas.microsoft.com/office/powerpoint/2010/main" val="3331839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OVERVIEW</a:t>
            </a:r>
            <a:br>
              <a:rPr lang="en-US" sz="2000" dirty="0"/>
            </a:br>
            <a:r>
              <a:rPr lang="en-US" sz="2000" dirty="0"/>
              <a:t>Create a prenatal checklist for care of women with opioid use disorder </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r>
              <a:rPr lang="en-US" sz="2400" dirty="0"/>
              <a:t>Create a flow chart and/or checklist of care steps for antenatal care of women with opioid use disorder (OUD).</a:t>
            </a:r>
          </a:p>
          <a:p>
            <a:pPr marL="228600" lvl="1" indent="0">
              <a:buNone/>
            </a:pPr>
            <a:endParaRPr lang="en-US" dirty="0"/>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474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WHY WE ARE RECOMMENDING THIS BEST PRACTICE</a:t>
            </a:r>
            <a:br>
              <a:rPr lang="en-US" sz="2000" dirty="0"/>
            </a:br>
            <a:r>
              <a:rPr lang="en-US" sz="2000" dirty="0"/>
              <a:t>Create a prenatal checklist for care of women with opioid use disorder </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30"/>
            <a:ext cx="10411691" cy="4405368"/>
          </a:xfrm>
        </p:spPr>
        <p:txBody>
          <a:bodyPr>
            <a:normAutofit/>
          </a:bodyPr>
          <a:lstStyle/>
          <a:p>
            <a:r>
              <a:rPr lang="en-US" sz="2000" dirty="0"/>
              <a:t>A checklist will help providers remember the many steps involved in the antenatal care of women and families with OUD. </a:t>
            </a:r>
          </a:p>
          <a:p>
            <a:endParaRPr lang="en-US" sz="2000" dirty="0"/>
          </a:p>
          <a:p>
            <a:r>
              <a:rPr lang="en-US" sz="2000" dirty="0"/>
              <a:t>While these services and activities would normally be addressed over the course of prenatal care, they may need to be compressed depending on when the woman presents for prenatal care. </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5587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STRATEGIES FOR IMPLEMENTATION</a:t>
            </a:r>
            <a:br>
              <a:rPr lang="en-US" sz="2000" dirty="0"/>
            </a:br>
            <a:r>
              <a:rPr lang="en-US" sz="2000" dirty="0"/>
              <a:t>Create a prenatal checklist for care of women with opioid use disorder </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r>
              <a:rPr lang="en-US" sz="2000" dirty="0"/>
              <a:t>Collaborate with health care team members to adapt a written checklist that is specific for </a:t>
            </a:r>
            <a:r>
              <a:rPr lang="en-US" sz="2000"/>
              <a:t>your site of care.</a:t>
            </a:r>
            <a:endParaRPr lang="en-US" sz="2000" dirty="0"/>
          </a:p>
          <a:p>
            <a:pPr marL="0" indent="0">
              <a:buNone/>
            </a:pPr>
            <a:endParaRPr lang="en-US" sz="2000" dirty="0"/>
          </a:p>
          <a:p>
            <a:r>
              <a:rPr lang="en-US" sz="2000" dirty="0"/>
              <a:t>A checklist, is central to the care of a complex patient with many external consultations over a long period of time, and a pregnant woman with substance use disorder is one of the most challenging to care for. </a:t>
            </a:r>
          </a:p>
          <a:p>
            <a:endParaRPr lang="en-US" sz="2000" dirty="0"/>
          </a:p>
          <a:p>
            <a:r>
              <a:rPr lang="en-US" sz="2000" dirty="0"/>
              <a:t>The Prenatal Checklist provides the central direction for the team’s actions in antenatal care.  It belongs front and center in the prenatal record and should be reviewed at every visit by providers, staff, and the patient.</a:t>
            </a:r>
          </a:p>
          <a:p>
            <a:endParaRPr lang="en-US" sz="2000" dirty="0"/>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2007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508</TotalTime>
  <Words>175</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Noto Sans</vt:lpstr>
      <vt:lpstr>Noto Serif</vt:lpstr>
      <vt:lpstr>Roboto Medium</vt:lpstr>
      <vt:lpstr>Office Theme</vt:lpstr>
      <vt:lpstr>Best Practice #4: Create a prenatal checklist for care of women with opioid use disorder </vt:lpstr>
      <vt:lpstr>OVERVIEW Create a prenatal checklist for care of women with opioid use disorder  </vt:lpstr>
      <vt:lpstr>WHY WE ARE RECOMMENDING THIS BEST PRACTICE Create a prenatal checklist for care of women with opioid use disorder  </vt:lpstr>
      <vt:lpstr>STRATEGIES FOR IMPLEMENTATION Create a prenatal checklist for care of women with opioid use disorder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Julia Elitzer</cp:lastModifiedBy>
  <cp:revision>18</cp:revision>
  <cp:lastPrinted>2020-06-23T23:35:23Z</cp:lastPrinted>
  <dcterms:created xsi:type="dcterms:W3CDTF">2020-03-24T18:29:25Z</dcterms:created>
  <dcterms:modified xsi:type="dcterms:W3CDTF">2020-07-07T23:31:18Z</dcterms:modified>
</cp:coreProperties>
</file>