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CA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671"/>
  </p:normalViewPr>
  <p:slideViewPr>
    <p:cSldViewPr snapToGrid="0" snapToObjects="1">
      <p:cViewPr varScale="1">
        <p:scale>
          <a:sx n="107" d="100"/>
          <a:sy n="107" d="100"/>
        </p:scale>
        <p:origin x="1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744E484-285A-0641-A893-F4981D4E6D73}"/>
              </a:ext>
            </a:extLst>
          </p:cNvPr>
          <p:cNvSpPr/>
          <p:nvPr userDrawn="1"/>
        </p:nvSpPr>
        <p:spPr>
          <a:xfrm>
            <a:off x="0" y="1"/>
            <a:ext cx="12192000" cy="4932217"/>
          </a:xfrm>
          <a:prstGeom prst="rect">
            <a:avLst/>
          </a:prstGeom>
          <a:solidFill>
            <a:srgbClr val="A0CA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A picture containing object, clock&#10;&#10;Description automatically generated">
            <a:extLst>
              <a:ext uri="{FF2B5EF4-FFF2-40B4-BE49-F238E27FC236}">
                <a16:creationId xmlns:a16="http://schemas.microsoft.com/office/drawing/2014/main" id="{32915DF0-D323-0842-A3DB-B287461BA8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61000"/>
          </a:blip>
          <a:stretch>
            <a:fillRect/>
          </a:stretch>
        </p:blipFill>
        <p:spPr>
          <a:xfrm>
            <a:off x="0" y="13793"/>
            <a:ext cx="12192000" cy="331788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5E53B70-00EA-D44E-AA6B-CFF79EF76B4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ctr" anchorCtr="0"/>
          <a:lstStyle>
            <a:lvl1pPr algn="ctr">
              <a:defRPr sz="6000"/>
            </a:lvl1pPr>
          </a:lstStyle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AEB59B-E877-014E-B531-73EFF5A8E4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6DC28CE-E688-EA4E-BB0E-711EE841AE47}"/>
              </a:ext>
            </a:extLst>
          </p:cNvPr>
          <p:cNvSpPr txBox="1"/>
          <p:nvPr userDrawn="1"/>
        </p:nvSpPr>
        <p:spPr>
          <a:xfrm>
            <a:off x="307768" y="212394"/>
            <a:ext cx="56932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MBSEI Toolkit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0BCD2732-BA4E-C74E-A8B8-14B9EC053578}"/>
              </a:ext>
            </a:extLst>
          </p:cNvPr>
          <p:cNvGrpSpPr/>
          <p:nvPr userDrawn="1"/>
        </p:nvGrpSpPr>
        <p:grpSpPr>
          <a:xfrm>
            <a:off x="2903641" y="5509097"/>
            <a:ext cx="6384718" cy="732227"/>
            <a:chOff x="2557896" y="5592226"/>
            <a:chExt cx="6384718" cy="732227"/>
          </a:xfrm>
        </p:grpSpPr>
        <p:pic>
          <p:nvPicPr>
            <p:cNvPr id="12" name="Picture 11" descr="A close up of a logo&#10;&#10;Description automatically generated">
              <a:extLst>
                <a:ext uri="{FF2B5EF4-FFF2-40B4-BE49-F238E27FC236}">
                  <a16:creationId xmlns:a16="http://schemas.microsoft.com/office/drawing/2014/main" id="{C4E0F3F2-BA68-4C4C-9EA9-7AC8A895A48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2557896" y="5663554"/>
              <a:ext cx="1729097" cy="660899"/>
            </a:xfrm>
            <a:prstGeom prst="rect">
              <a:avLst/>
            </a:prstGeom>
          </p:spPr>
        </p:pic>
        <p:pic>
          <p:nvPicPr>
            <p:cNvPr id="14" name="Picture 13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FB8AA871-12C7-6142-9200-EE75C23B1D8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5348597" y="5661627"/>
              <a:ext cx="1761672" cy="641799"/>
            </a:xfrm>
            <a:prstGeom prst="rect">
              <a:avLst/>
            </a:prstGeom>
          </p:spPr>
        </p:pic>
        <p:pic>
          <p:nvPicPr>
            <p:cNvPr id="16" name="Picture 15" descr="A close up of a logo&#10;&#10;Description automatically generated">
              <a:extLst>
                <a:ext uri="{FF2B5EF4-FFF2-40B4-BE49-F238E27FC236}">
                  <a16:creationId xmlns:a16="http://schemas.microsoft.com/office/drawing/2014/main" id="{C18E11EC-FC5E-2A48-B25C-2311209BB33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7952014" y="5592226"/>
              <a:ext cx="990600" cy="7112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94530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8EE190-DBE9-4F4B-B53D-C22A136F41E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dirty="0"/>
              <a:t>Understand and implement the principles </a:t>
            </a:r>
            <a:br>
              <a:rPr lang="en-US" dirty="0"/>
            </a:br>
            <a:r>
              <a:rPr lang="en-US" dirty="0"/>
              <a:t>of Motivational Interviewing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CA5C9B-82B8-DE44-82DC-C7D9AD87BF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3DB429D8-7B42-A343-824B-E0F61D6B939F}"/>
              </a:ext>
            </a:extLst>
          </p:cNvPr>
          <p:cNvSpPr txBox="1">
            <a:spLocks/>
          </p:cNvSpPr>
          <p:nvPr userDrawn="1"/>
        </p:nvSpPr>
        <p:spPr>
          <a:xfrm rot="16200000">
            <a:off x="-1815450" y="1815448"/>
            <a:ext cx="4351337" cy="7204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defRPr>
            </a:lvl1pPr>
          </a:lstStyle>
          <a:p>
            <a:pPr algn="ctr"/>
            <a:endParaRPr lang="en-US" sz="2000" b="1" dirty="0">
              <a:solidFill>
                <a:schemeClr val="bg1"/>
              </a:solidFill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BFDB9C3-0B1F-E648-BCE2-1215F6B3880B}"/>
              </a:ext>
            </a:extLst>
          </p:cNvPr>
          <p:cNvSpPr/>
          <p:nvPr userDrawn="1"/>
        </p:nvSpPr>
        <p:spPr>
          <a:xfrm>
            <a:off x="0" y="6384404"/>
            <a:ext cx="12192000" cy="502623"/>
          </a:xfrm>
          <a:prstGeom prst="rect">
            <a:avLst/>
          </a:prstGeom>
          <a:solidFill>
            <a:schemeClr val="bg2"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7DFDE7CB-752D-E84F-905F-11BC9A7A0D66}"/>
              </a:ext>
            </a:extLst>
          </p:cNvPr>
          <p:cNvGrpSpPr/>
          <p:nvPr userDrawn="1"/>
        </p:nvGrpSpPr>
        <p:grpSpPr>
          <a:xfrm>
            <a:off x="8128977" y="6522911"/>
            <a:ext cx="3608215" cy="284600"/>
            <a:chOff x="7427109" y="3596991"/>
            <a:chExt cx="3608215" cy="284600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1290AF66-B40D-AE49-9085-5834F5AFFB6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8341110" y="3598637"/>
              <a:ext cx="2694214" cy="282954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FCAAAEAE-2F36-DD43-A26F-AA46F0064A0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7427109" y="3596991"/>
              <a:ext cx="548077" cy="283464"/>
            </a:xfrm>
            <a:prstGeom prst="rect">
              <a:avLst/>
            </a:prstGeom>
          </p:spPr>
        </p:pic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3025DA5F-0322-A248-854E-85FBBC2214DC}"/>
              </a:ext>
            </a:extLst>
          </p:cNvPr>
          <p:cNvSpPr txBox="1"/>
          <p:nvPr userDrawn="1"/>
        </p:nvSpPr>
        <p:spPr>
          <a:xfrm>
            <a:off x="214907" y="6514303"/>
            <a:ext cx="654628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0" i="0" dirty="0">
                <a:solidFill>
                  <a:schemeClr val="accent5">
                    <a:lumMod val="10000"/>
                  </a:schemeClr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Mother &amp; Baby Substance Exposure Initiative – A Project of the California State Opioid Response (SOR)</a:t>
            </a:r>
          </a:p>
        </p:txBody>
      </p:sp>
    </p:spTree>
    <p:extLst>
      <p:ext uri="{BB962C8B-B14F-4D97-AF65-F5344CB8AC3E}">
        <p14:creationId xmlns:p14="http://schemas.microsoft.com/office/powerpoint/2010/main" val="894356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E526B-88DF-0742-BAE7-A5732F4CBD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7768A3-5555-4E41-A8C5-AA21713497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72153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81EDF-B1EB-0F4C-9994-CD7C0B393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C0AF5B-F2D3-D44D-8CCC-B74E0E853D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365817-C6DA-5F4E-A8DA-7710C11741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C5CB7C-987F-6345-BEA8-04BB65B9008F}"/>
              </a:ext>
            </a:extLst>
          </p:cNvPr>
          <p:cNvSpPr/>
          <p:nvPr userDrawn="1"/>
        </p:nvSpPr>
        <p:spPr>
          <a:xfrm>
            <a:off x="0" y="6384404"/>
            <a:ext cx="12192000" cy="502623"/>
          </a:xfrm>
          <a:prstGeom prst="rect">
            <a:avLst/>
          </a:prstGeom>
          <a:solidFill>
            <a:schemeClr val="bg2"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BE05CEE-9AD0-D14A-B284-411CB56448CF}"/>
              </a:ext>
            </a:extLst>
          </p:cNvPr>
          <p:cNvGrpSpPr/>
          <p:nvPr userDrawn="1"/>
        </p:nvGrpSpPr>
        <p:grpSpPr>
          <a:xfrm>
            <a:off x="8128977" y="6522911"/>
            <a:ext cx="3608215" cy="284600"/>
            <a:chOff x="7427109" y="3596991"/>
            <a:chExt cx="3608215" cy="284600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88C6E907-A011-CA42-86D8-5F1346FABD5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8341110" y="3598637"/>
              <a:ext cx="2694214" cy="282954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FEC273D4-CCC3-0A42-BCDA-B946DC1CF84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7427109" y="3596991"/>
              <a:ext cx="548077" cy="283464"/>
            </a:xfrm>
            <a:prstGeom prst="rect">
              <a:avLst/>
            </a:prstGeom>
          </p:spPr>
        </p:pic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F45A7EF1-4F2B-2742-9213-4A1674A97F86}"/>
              </a:ext>
            </a:extLst>
          </p:cNvPr>
          <p:cNvSpPr txBox="1"/>
          <p:nvPr userDrawn="1"/>
        </p:nvSpPr>
        <p:spPr>
          <a:xfrm>
            <a:off x="214907" y="6514303"/>
            <a:ext cx="654628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0" i="0" dirty="0">
                <a:solidFill>
                  <a:schemeClr val="accent5">
                    <a:lumMod val="10000"/>
                  </a:schemeClr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Mother &amp; Baby Substance Exposure Initiative – A Project of the California State Opioid Response (SOR)</a:t>
            </a:r>
          </a:p>
        </p:txBody>
      </p:sp>
    </p:spTree>
    <p:extLst>
      <p:ext uri="{BB962C8B-B14F-4D97-AF65-F5344CB8AC3E}">
        <p14:creationId xmlns:p14="http://schemas.microsoft.com/office/powerpoint/2010/main" val="3917019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ED5EB-91ED-1D47-8007-087C4D94C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103051-9BBA-DF42-B4E6-A834ABAF5F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510B3B-CD11-C844-B9B2-6667912D8C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761A69-72B4-F94E-A433-75816AB8A1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7F057B-2FF4-4346-A92F-3FEE1D2198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3A32710-C7A4-7748-B158-FCD89DC2D178}"/>
              </a:ext>
            </a:extLst>
          </p:cNvPr>
          <p:cNvSpPr/>
          <p:nvPr userDrawn="1"/>
        </p:nvSpPr>
        <p:spPr>
          <a:xfrm>
            <a:off x="0" y="6384404"/>
            <a:ext cx="12192000" cy="502623"/>
          </a:xfrm>
          <a:prstGeom prst="rect">
            <a:avLst/>
          </a:prstGeom>
          <a:solidFill>
            <a:schemeClr val="bg2"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0C0E6B10-DA94-C145-80F7-6A85BD56C006}"/>
              </a:ext>
            </a:extLst>
          </p:cNvPr>
          <p:cNvGrpSpPr/>
          <p:nvPr userDrawn="1"/>
        </p:nvGrpSpPr>
        <p:grpSpPr>
          <a:xfrm>
            <a:off x="8128977" y="6522911"/>
            <a:ext cx="3608215" cy="284600"/>
            <a:chOff x="7427109" y="3596991"/>
            <a:chExt cx="3608215" cy="284600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F22E4AC9-1AE0-2449-8432-DDBA3499437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8341110" y="3598637"/>
              <a:ext cx="2694214" cy="282954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5BD6A07C-B4AB-AF4D-8345-961A5B6FC40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7427109" y="3596991"/>
              <a:ext cx="548077" cy="283464"/>
            </a:xfrm>
            <a:prstGeom prst="rect">
              <a:avLst/>
            </a:prstGeom>
          </p:spPr>
        </p:pic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4630A78D-63EC-8345-B7BB-81E323EC969A}"/>
              </a:ext>
            </a:extLst>
          </p:cNvPr>
          <p:cNvSpPr txBox="1"/>
          <p:nvPr userDrawn="1"/>
        </p:nvSpPr>
        <p:spPr>
          <a:xfrm>
            <a:off x="214907" y="6514303"/>
            <a:ext cx="654628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0" i="0" dirty="0">
                <a:solidFill>
                  <a:schemeClr val="accent5">
                    <a:lumMod val="10000"/>
                  </a:schemeClr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Mother &amp; Baby Substance Exposure Initiative – A Project of the California State Opioid Response (SOR)</a:t>
            </a:r>
          </a:p>
        </p:txBody>
      </p:sp>
    </p:spTree>
    <p:extLst>
      <p:ext uri="{BB962C8B-B14F-4D97-AF65-F5344CB8AC3E}">
        <p14:creationId xmlns:p14="http://schemas.microsoft.com/office/powerpoint/2010/main" val="50828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1C74449-C48B-F54C-B585-4213C192B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6210BF-0930-4F46-B1E0-5324ABD376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14286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Noto Serif" panose="02020600060500020200" pitchFamily="18" charset="0"/>
          <a:ea typeface="Noto Serif" panose="02020600060500020200" pitchFamily="18" charset="0"/>
          <a:cs typeface="Noto Serif" panose="02020600060500020200" pitchFamily="18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A0CAD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Noto Sans" panose="020B0502040504020204" pitchFamily="34" charset="0"/>
          <a:ea typeface="Noto Sans" panose="020B0502040504020204" pitchFamily="34" charset="0"/>
          <a:cs typeface="Noto Sans" panose="020B0502040504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A0CAD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Noto Sans" panose="020B0502040504020204" pitchFamily="34" charset="0"/>
          <a:ea typeface="Noto Sans" panose="020B0502040504020204" pitchFamily="34" charset="0"/>
          <a:cs typeface="Noto Sans" panose="020B0502040504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A0CAD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Noto Sans" panose="020B0502040504020204" pitchFamily="34" charset="0"/>
          <a:ea typeface="Noto Sans" panose="020B0502040504020204" pitchFamily="34" charset="0"/>
          <a:cs typeface="Noto Sans" panose="020B0502040504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A0CAD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Noto Sans" panose="020B0502040504020204" pitchFamily="34" charset="0"/>
          <a:ea typeface="Noto Sans" panose="020B0502040504020204" pitchFamily="34" charset="0"/>
          <a:cs typeface="Noto Sans" panose="020B0502040504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A0CAD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Noto Sans" panose="020B0502040504020204" pitchFamily="34" charset="0"/>
          <a:ea typeface="Noto Sans" panose="020B0502040504020204" pitchFamily="34" charset="0"/>
          <a:cs typeface="Noto Sans" panose="020B0502040504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949CD-CB8B-5E4F-B285-D4FA7B8222E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0">
            <a:noAutofit/>
          </a:bodyPr>
          <a:lstStyle/>
          <a:p>
            <a:r>
              <a:rPr lang="en-US" sz="4400"/>
              <a:t>Best Practice #8:</a:t>
            </a:r>
            <a:br>
              <a:rPr lang="en-US" sz="4400"/>
            </a:br>
            <a:r>
              <a:rPr lang="en-US" sz="4400"/>
              <a:t>Understand </a:t>
            </a:r>
            <a:r>
              <a:rPr lang="en-US" sz="4400" dirty="0"/>
              <a:t>and implement </a:t>
            </a:r>
            <a:br>
              <a:rPr lang="en-US" sz="4400" dirty="0"/>
            </a:br>
            <a:r>
              <a:rPr lang="en-US" sz="4400" dirty="0"/>
              <a:t>the principles of Motivational Interviewing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0F0CD9-DC08-CC43-8D3A-D64820B70D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/>
              <a:t>Treatment </a:t>
            </a:r>
          </a:p>
        </p:txBody>
      </p:sp>
    </p:spTree>
    <p:extLst>
      <p:ext uri="{BB962C8B-B14F-4D97-AF65-F5344CB8AC3E}">
        <p14:creationId xmlns:p14="http://schemas.microsoft.com/office/powerpoint/2010/main" val="3331839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976D7B1-4B83-1E48-96C0-057264B03C97}"/>
              </a:ext>
            </a:extLst>
          </p:cNvPr>
          <p:cNvSpPr/>
          <p:nvPr/>
        </p:nvSpPr>
        <p:spPr>
          <a:xfrm>
            <a:off x="0" y="0"/>
            <a:ext cx="11249891" cy="1568449"/>
          </a:xfrm>
          <a:prstGeom prst="rect">
            <a:avLst/>
          </a:prstGeom>
          <a:solidFill>
            <a:srgbClr val="A0CA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E641340-2FB3-3C44-82F6-D558F0054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57174"/>
            <a:ext cx="9095509" cy="1311275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OVERVIEW</a:t>
            </a:r>
            <a:br>
              <a:rPr lang="en-US" sz="2000" dirty="0"/>
            </a:br>
            <a:r>
              <a:rPr lang="en-US" sz="2000" dirty="0"/>
              <a:t>Understand and implement the principles of Motivational Interviewing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9B58FD-CD5E-F24D-9FDE-1A3C1D4D43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24929"/>
            <a:ext cx="10515600" cy="3918671"/>
          </a:xfrm>
        </p:spPr>
        <p:txBody>
          <a:bodyPr>
            <a:noAutofit/>
          </a:bodyPr>
          <a:lstStyle/>
          <a:p>
            <a:r>
              <a:rPr lang="en-US" sz="2400" dirty="0"/>
              <a:t>Motivational Interviewing (MI) is a patient-centered counseling approach rooted in key theoretical principles—including decisional balance, self-perception theory, and the transtheoretical model of change—that uses directed techniques to enhance patients’ intrinsic motivations for and reduce their ambivalence toward behavior change. </a:t>
            </a:r>
          </a:p>
          <a:p>
            <a:r>
              <a:rPr lang="en-US" sz="2400" dirty="0"/>
              <a:t>Established as an effective, evidence-based practice in the treatment of substance use disorders as well as in a variety of other health conditions including diabetes, obesity, smoking cessation, etc. </a:t>
            </a:r>
          </a:p>
          <a:p>
            <a:r>
              <a:rPr lang="en-US" sz="2400" dirty="0"/>
              <a:t>MI recognizes that true motivation for behavioral change rests within the client.</a:t>
            </a:r>
          </a:p>
          <a:p>
            <a:endParaRPr lang="en-US" sz="24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C3EDBE3-089E-224F-9E3A-BF2858708061}"/>
              </a:ext>
            </a:extLst>
          </p:cNvPr>
          <p:cNvSpPr/>
          <p:nvPr/>
        </p:nvSpPr>
        <p:spPr>
          <a:xfrm>
            <a:off x="11000506" y="0"/>
            <a:ext cx="332509" cy="1568449"/>
          </a:xfrm>
          <a:prstGeom prst="rect">
            <a:avLst/>
          </a:prstGeom>
          <a:solidFill>
            <a:srgbClr val="A0CAD0">
              <a:alpha val="2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74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976D7B1-4B83-1E48-96C0-057264B03C97}"/>
              </a:ext>
            </a:extLst>
          </p:cNvPr>
          <p:cNvSpPr/>
          <p:nvPr/>
        </p:nvSpPr>
        <p:spPr>
          <a:xfrm>
            <a:off x="0" y="0"/>
            <a:ext cx="11249891" cy="1568449"/>
          </a:xfrm>
          <a:prstGeom prst="rect">
            <a:avLst/>
          </a:prstGeom>
          <a:solidFill>
            <a:srgbClr val="A0CA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E641340-2FB3-3C44-82F6-D558F0054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57174"/>
            <a:ext cx="9095509" cy="1311275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WHY WE ARE RECOMMENDING THIS BEST PRACTICE</a:t>
            </a:r>
            <a:br>
              <a:rPr lang="en-US" sz="2000" dirty="0"/>
            </a:br>
            <a:r>
              <a:rPr lang="en-US" sz="2000" dirty="0"/>
              <a:t>Understand and implement the principles of Motivational Interviewing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9B58FD-CD5E-F24D-9FDE-1A3C1D4D43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24930"/>
            <a:ext cx="10411691" cy="4405368"/>
          </a:xfrm>
        </p:spPr>
        <p:txBody>
          <a:bodyPr>
            <a:normAutofit/>
          </a:bodyPr>
          <a:lstStyle/>
          <a:p>
            <a:r>
              <a:rPr lang="en-US" sz="2000" dirty="0"/>
              <a:t>Motivation is a key to behavior change; it is multidimensional, dynamic, and fluctuating, influenced by social interactions, and can be modified and influenced by the provider’s style. </a:t>
            </a:r>
            <a:br>
              <a:rPr lang="en-US" sz="2000" dirty="0"/>
            </a:br>
            <a:endParaRPr lang="en-US" sz="2000" dirty="0"/>
          </a:p>
          <a:p>
            <a:r>
              <a:rPr lang="en-US" sz="2000" dirty="0"/>
              <a:t>Proven effectiveness as an adjunct to enhancing entry into and engagement and retention in interventions that support various kinds of behavior change including but not limited to substance abuse treatment. </a:t>
            </a:r>
            <a:br>
              <a:rPr lang="en-US" sz="2000" dirty="0"/>
            </a:br>
            <a:endParaRPr lang="en-US" sz="2000" dirty="0"/>
          </a:p>
          <a:p>
            <a:r>
              <a:rPr lang="en-US" sz="2000" dirty="0"/>
              <a:t>Increasingly used as a stand-alone brief intervention during routine encounters with patients.</a:t>
            </a:r>
            <a:br>
              <a:rPr lang="en-US" sz="2000" dirty="0"/>
            </a:br>
            <a:endParaRPr lang="en-US" sz="2000" dirty="0"/>
          </a:p>
          <a:p>
            <a:r>
              <a:rPr lang="en-US" sz="2000" dirty="0"/>
              <a:t>Approach that has been empirically shown to be more effective than giving advice, which tends to occur frequently in health care delivery.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C3EDBE3-089E-224F-9E3A-BF2858708061}"/>
              </a:ext>
            </a:extLst>
          </p:cNvPr>
          <p:cNvSpPr/>
          <p:nvPr/>
        </p:nvSpPr>
        <p:spPr>
          <a:xfrm>
            <a:off x="11000506" y="0"/>
            <a:ext cx="332509" cy="1568449"/>
          </a:xfrm>
          <a:prstGeom prst="rect">
            <a:avLst/>
          </a:prstGeom>
          <a:solidFill>
            <a:srgbClr val="A0CAD0">
              <a:alpha val="2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587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976D7B1-4B83-1E48-96C0-057264B03C97}"/>
              </a:ext>
            </a:extLst>
          </p:cNvPr>
          <p:cNvSpPr/>
          <p:nvPr/>
        </p:nvSpPr>
        <p:spPr>
          <a:xfrm>
            <a:off x="0" y="0"/>
            <a:ext cx="11249891" cy="1568449"/>
          </a:xfrm>
          <a:prstGeom prst="rect">
            <a:avLst/>
          </a:prstGeom>
          <a:solidFill>
            <a:srgbClr val="A0CA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E641340-2FB3-3C44-82F6-D558F0054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57174"/>
            <a:ext cx="9095509" cy="1311275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STRATEGIES FOR IMPLEMENTATION</a:t>
            </a:r>
            <a:br>
              <a:rPr lang="en-US" sz="2000" dirty="0"/>
            </a:br>
            <a:r>
              <a:rPr lang="en-US" sz="2000" dirty="0"/>
              <a:t>Understand and implement the principles of Motivational Interviewing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9B58FD-CD5E-F24D-9FDE-1A3C1D4D43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4291" y="1568449"/>
            <a:ext cx="10515600" cy="4957857"/>
          </a:xfrm>
        </p:spPr>
        <p:txBody>
          <a:bodyPr>
            <a:noAutofit/>
          </a:bodyPr>
          <a:lstStyle/>
          <a:p>
            <a:r>
              <a:rPr lang="en-US" sz="2000" dirty="0"/>
              <a:t>Incorporate the foundational principles of MI into communication with pregnant and parenting women with OUD (e.g., empathy, developing discrepancy, supporting self-efficacy, avoiding confrontation and adjusting to patient resistance). </a:t>
            </a:r>
          </a:p>
          <a:p>
            <a:r>
              <a:rPr lang="en-US" sz="2000" dirty="0"/>
              <a:t>Employ a general style of MI in all patient communication (e.g., ask permission, engage, focus, plan, evoke).</a:t>
            </a:r>
          </a:p>
          <a:p>
            <a:r>
              <a:rPr lang="en-US" sz="2000" dirty="0"/>
              <a:t>Employ the OARS+ model as one set of specific MI strategies.</a:t>
            </a:r>
          </a:p>
          <a:p>
            <a:r>
              <a:rPr lang="en-US" sz="2000" dirty="0"/>
              <a:t>Rolling with resistance requires the listener/provider to pause and shift conversations when signs of an argument or confrontation begin to appear. </a:t>
            </a:r>
          </a:p>
          <a:p>
            <a:r>
              <a:rPr lang="en-US" sz="2000" dirty="0"/>
              <a:t>Developing discrepancy involves guiding the conversation so the patient can articulate their personal beliefs and future goals.</a:t>
            </a:r>
          </a:p>
          <a:p>
            <a:r>
              <a:rPr lang="en-US" sz="2000" dirty="0"/>
              <a:t>“Change Talk” are statements made by the patient that indicate motivation for, consideration of, or commitment to change behavior. </a:t>
            </a:r>
          </a:p>
          <a:p>
            <a:r>
              <a:rPr lang="en-US" sz="2000" dirty="0"/>
              <a:t>MI focused on increasing the patient’s understanding of the impact of their substance use and motivating behavior change can be coded for reimbursement whenever a positive screen is identified and documented in the medical records. </a:t>
            </a:r>
          </a:p>
          <a:p>
            <a:endParaRPr lang="en-US" sz="20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C3EDBE3-089E-224F-9E3A-BF2858708061}"/>
              </a:ext>
            </a:extLst>
          </p:cNvPr>
          <p:cNvSpPr/>
          <p:nvPr/>
        </p:nvSpPr>
        <p:spPr>
          <a:xfrm>
            <a:off x="11000506" y="0"/>
            <a:ext cx="332509" cy="1568449"/>
          </a:xfrm>
          <a:prstGeom prst="rect">
            <a:avLst/>
          </a:prstGeom>
          <a:solidFill>
            <a:srgbClr val="A0CAD0">
              <a:alpha val="2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0071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323</Words>
  <Application>Microsoft Office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Noto Sans</vt:lpstr>
      <vt:lpstr>Noto Serif</vt:lpstr>
      <vt:lpstr>Roboto Medium</vt:lpstr>
      <vt:lpstr>Office Theme</vt:lpstr>
      <vt:lpstr>Best Practice #8: Understand and implement  the principles of Motivational Interviewing</vt:lpstr>
      <vt:lpstr>OVERVIEW Understand and implement the principles of Motivational Interviewing</vt:lpstr>
      <vt:lpstr>WHY WE ARE RECOMMENDING THIS BEST PRACTICE Understand and implement the principles of Motivational Interviewing</vt:lpstr>
      <vt:lpstr>STRATEGIES FOR IMPLEMENTATION Understand and implement the principles of Motivational Interviewing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Julia Elitzer</cp:lastModifiedBy>
  <cp:revision>16</cp:revision>
  <dcterms:created xsi:type="dcterms:W3CDTF">2020-03-24T18:29:25Z</dcterms:created>
  <dcterms:modified xsi:type="dcterms:W3CDTF">2020-07-07T22:25:41Z</dcterms:modified>
</cp:coreProperties>
</file>