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#10:</a:t>
            </a:r>
            <a:br>
              <a:rPr lang="en-US" sz="4400" dirty="0"/>
            </a:br>
            <a:r>
              <a:rPr lang="en-US" sz="4400" dirty="0"/>
              <a:t>Initiate medication assisted treatment in the prenatal setting</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333183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pPr>
              <a:lnSpc>
                <a:spcPct val="100000"/>
              </a:lnSpc>
              <a:spcBef>
                <a:spcPts val="0"/>
              </a:spcBef>
            </a:pPr>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Ensure methadone and buprenorphine doses are not tapered in the immediate postpartum period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pPr marL="230188" lvl="1" indent="-230188"/>
            <a:r>
              <a:rPr lang="en-US" dirty="0"/>
              <a:t>Implement an inpatient postpartum protocol to assure that patients on medication assisted treatment (MAT) have a plan for continued treatment in the postpartum period.</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274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pPr>
              <a:lnSpc>
                <a:spcPct val="100000"/>
              </a:lnSpc>
              <a:spcBef>
                <a:spcPts val="0"/>
              </a:spcBef>
            </a:pPr>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Ensure methadone and buprenorphine doses are not tapered in the immediate postpartum period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774559"/>
            <a:ext cx="10411691" cy="4405368"/>
          </a:xfrm>
        </p:spPr>
        <p:txBody>
          <a:bodyPr>
            <a:normAutofit/>
          </a:bodyPr>
          <a:lstStyle/>
          <a:p>
            <a:pPr marL="230188" lvl="1" indent="-230188"/>
            <a:r>
              <a:rPr lang="en-US" dirty="0"/>
              <a:t>Women whose opioid maintenance therapy is interrupted are at high risk of relapse and overdose during the postpartum period.</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6412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pPr>
              <a:lnSpc>
                <a:spcPct val="100000"/>
              </a:lnSpc>
              <a:spcBef>
                <a:spcPts val="0"/>
              </a:spcBef>
            </a:pPr>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Ensure methadone and buprenorphine doses are not tapered in the immediate postpartum period</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98357"/>
            <a:ext cx="10515600" cy="3918671"/>
          </a:xfrm>
        </p:spPr>
        <p:txBody>
          <a:bodyPr>
            <a:noAutofit/>
          </a:bodyPr>
          <a:lstStyle/>
          <a:p>
            <a:pPr marL="230188" indent="-230188">
              <a:spcAft>
                <a:spcPts val="1200"/>
              </a:spcAft>
            </a:pPr>
            <a:r>
              <a:rPr lang="en-US" sz="2400" dirty="0"/>
              <a:t>Train providers on evaluation of opioid withdrawal and over sedation in women on opioid maintenance therapy. </a:t>
            </a:r>
          </a:p>
          <a:p>
            <a:pPr marL="230188" indent="-230188">
              <a:spcAft>
                <a:spcPts val="1200"/>
              </a:spcAft>
            </a:pPr>
            <a:r>
              <a:rPr lang="en-US" sz="2400" dirty="0"/>
              <a:t>Provide information to providers on how to educate women with opioid use disorder (OUD) about MAT. </a:t>
            </a:r>
          </a:p>
          <a:p>
            <a:pPr marL="230188" indent="-230188">
              <a:spcAft>
                <a:spcPts val="1200"/>
              </a:spcAft>
            </a:pPr>
            <a:r>
              <a:rPr lang="en-US" sz="2400" dirty="0"/>
              <a:t>Develop a protocol for ensuring regular dosing of maintenance methadone and buprenorphine. </a:t>
            </a:r>
          </a:p>
          <a:p>
            <a:pPr marL="230188" indent="-230188">
              <a:spcAft>
                <a:spcPts val="1200"/>
              </a:spcAft>
            </a:pPr>
            <a:r>
              <a:rPr lang="en-US" sz="2400" dirty="0"/>
              <a:t>Develop a plan for safe outpatient hand-off to a provider who can maintain the patient on MAT. </a:t>
            </a:r>
          </a:p>
          <a:p>
            <a:pPr marL="230188" indent="-230188">
              <a:spcAft>
                <a:spcPts val="1200"/>
              </a:spcAft>
            </a:pPr>
            <a:r>
              <a:rPr lang="en-US" sz="2400" dirty="0"/>
              <a:t>Ensure follow-up with a known OB provider who is aware of the patient’s OUD and MAT therapy. </a:t>
            </a:r>
          </a:p>
          <a:p>
            <a:pPr>
              <a:spcAft>
                <a:spcPts val="1200"/>
              </a:spcAft>
            </a:pPr>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198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Initiate medication assisted treatment in the prenatal setting</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484906" y="1825623"/>
            <a:ext cx="10515600" cy="3918671"/>
          </a:xfrm>
        </p:spPr>
        <p:txBody>
          <a:bodyPr>
            <a:noAutofit/>
          </a:bodyPr>
          <a:lstStyle/>
          <a:p>
            <a:r>
              <a:rPr lang="en-US" sz="2400" dirty="0"/>
              <a:t>Implement an outpatient protocol for evidence-based evaluation, treatment, and continuity of care for pregnant patients with opioid use disorder (OUD). Arranging for the provision of medication assisted treatment (MAT) on site is an optimal way to deliver the standard of care for pregnant women with OUD.</a:t>
            </a:r>
          </a:p>
          <a:p>
            <a:endParaRPr lang="en-US" sz="2400" dirty="0"/>
          </a:p>
          <a:p>
            <a:r>
              <a:rPr lang="en-US" sz="2400" dirty="0"/>
              <a:t>The pregnant woman with OUD who presents for prenatal care has a unique opportunity to initiate treatment for OUD. While the care team may initially find such a patient challenging, they have a chance too introduce life-changing therapy. </a:t>
            </a:r>
          </a:p>
          <a:p>
            <a:endParaRPr lang="en-US" sz="2400" dirty="0"/>
          </a:p>
          <a:p>
            <a:r>
              <a:rPr lang="en-US" sz="2400" dirty="0"/>
              <a:t>Along with the screening and brief intervention portions of SBIRT, obstetric providers can offer MAT treatment. </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Initiate medication assisted treatment in the prenatal setting</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720130"/>
            <a:ext cx="10411691" cy="4405368"/>
          </a:xfrm>
        </p:spPr>
        <p:txBody>
          <a:bodyPr>
            <a:normAutofit lnSpcReduction="10000"/>
          </a:bodyPr>
          <a:lstStyle/>
          <a:p>
            <a:r>
              <a:rPr lang="en-US" sz="2400" dirty="0"/>
              <a:t>Few obstetric providers have received training in OUD management and understandably feel reluctant to begin this practice. </a:t>
            </a:r>
          </a:p>
          <a:p>
            <a:endParaRPr lang="en-US" sz="2400" dirty="0"/>
          </a:p>
          <a:p>
            <a:r>
              <a:rPr lang="en-US" sz="2400" dirty="0"/>
              <a:t>Obstetric providers often feel more comfortable referring patients with OUD to a stand-alone outpatient opioid treatment clinic or other office-based outpatient treatment (OBOT) program for induction and management of OUD with MAT. </a:t>
            </a:r>
          </a:p>
          <a:p>
            <a:endParaRPr lang="en-US" sz="2400" dirty="0"/>
          </a:p>
          <a:p>
            <a:r>
              <a:rPr lang="en-US" sz="2400" dirty="0"/>
              <a:t>However, the desired future state in opioid treatment is for patients with OUD to be able to begin treatment wherever they receive medical or prenatal care. </a:t>
            </a:r>
          </a:p>
          <a:p>
            <a:endParaRPr lang="en-US" sz="2400" dirty="0"/>
          </a:p>
          <a:p>
            <a:r>
              <a:rPr lang="en-US" sz="2400" dirty="0"/>
              <a:t>Providers who can initiate treatment for OUD will have a significant impact on the unmet treatment gap in their county.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Initiate medication assisted treatment in the prenatal setting</a:t>
            </a:r>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818100"/>
            <a:ext cx="10515600" cy="3918671"/>
          </a:xfrm>
        </p:spPr>
        <p:txBody>
          <a:bodyPr>
            <a:noAutofit/>
          </a:bodyPr>
          <a:lstStyle/>
          <a:p>
            <a:pPr>
              <a:spcAft>
                <a:spcPts val="1200"/>
              </a:spcAft>
            </a:pPr>
            <a:r>
              <a:rPr lang="en-US" sz="2000" dirty="0"/>
              <a:t>Engage the whole team. Successful integration of a new service will require front office, back office, and providers all educated about the successful outcomes in pregnant women with OUD who are on MAT. Providers must receive a Drug Addiction Treatment Act of 2000 (DATA 2000) X waiver to be able to prescribe MAT. </a:t>
            </a:r>
          </a:p>
          <a:p>
            <a:pPr>
              <a:spcAft>
                <a:spcPts val="1200"/>
              </a:spcAft>
            </a:pPr>
            <a:r>
              <a:rPr lang="en-US" sz="2000" dirty="0"/>
              <a:t>Build policies/procedures for MAT. Having these in place will allow for a uniform care delivery system.</a:t>
            </a:r>
          </a:p>
          <a:p>
            <a:pPr>
              <a:spcAft>
                <a:spcPts val="1200"/>
              </a:spcAft>
            </a:pPr>
            <a:r>
              <a:rPr lang="en-US" sz="2000" dirty="0"/>
              <a:t>Use a toolkit. Numerous toolkits exist that provide clinics with the education and resources needed to offer MAT. One such is example is the Providers Clinical Support System (PCSS). </a:t>
            </a:r>
          </a:p>
          <a:p>
            <a:pPr>
              <a:spcAft>
                <a:spcPts val="1200"/>
              </a:spcAft>
            </a:pPr>
            <a:r>
              <a:rPr lang="en-US" sz="2000" dirty="0"/>
              <a:t>Know who to call for help. Know how to refer patients who fail buprenorphine to methadone treatment programs when necessary. </a:t>
            </a:r>
          </a:p>
          <a:p>
            <a:pPr>
              <a:spcAft>
                <a:spcPts val="1200"/>
              </a:spcAft>
            </a:pPr>
            <a:r>
              <a:rPr lang="en-US" sz="2000" dirty="0"/>
              <a:t>Explore emerging therapies. Aside from traditional in-office induction, consider other modalities that best suit your patients. These include home and hospital induction, micro-dosing transition, and Buprenorphine Quick Start. </a:t>
            </a:r>
          </a:p>
          <a:p>
            <a:pPr>
              <a:spcAft>
                <a:spcPts val="1200"/>
              </a:spcAft>
            </a:pPr>
            <a:endParaRPr lang="en-US" sz="2000" dirty="0"/>
          </a:p>
          <a:p>
            <a:pPr>
              <a:spcAft>
                <a:spcPts val="1200"/>
              </a:spcAft>
            </a:pPr>
            <a:endParaRPr lang="en-US" sz="20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a:xfrm>
            <a:off x="1293541" y="1122363"/>
            <a:ext cx="9374459" cy="2387600"/>
          </a:xfrm>
        </p:spPr>
        <p:txBody>
          <a:bodyPr anchor="ctr" anchorCtr="0">
            <a:noAutofit/>
          </a:bodyPr>
          <a:lstStyle/>
          <a:p>
            <a:r>
              <a:rPr lang="en-US" sz="4400" dirty="0"/>
              <a:t>Best Practice #11:</a:t>
            </a:r>
            <a:br>
              <a:rPr lang="en-US" sz="4400" dirty="0"/>
            </a:br>
            <a:r>
              <a:rPr lang="en-US" sz="4400" dirty="0"/>
              <a:t>Implement an inpatient treatment protocol for pregnant women with opioid use disorder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252648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Implement an inpatient treatment protocol for pregnant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pPr marL="457200" lvl="1"/>
            <a:r>
              <a:rPr lang="en-US" dirty="0"/>
              <a:t>While the ideal timing for initiation of MAT would be early in the pregnancy, implementation of an inpatient protocol for evidence-based evaluation, treatment, and discharge of pregnant patients with opioid use disorder (OUD) is the next best opportunity to address the chronic disease of OUD and improve long term outcomes for the pregnant woman and her affected infant.</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470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Implement an inpatient treatment protocol for pregnant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pPr marL="457200" lvl="1"/>
            <a:r>
              <a:rPr lang="en-US" sz="2000" dirty="0"/>
              <a:t>A clear, informed protocol that providers can leverage for safe management of OUD in pregnant women will increase provider comfort in caring for these patients and optimizing health outcomes for patients and their newborns.</a:t>
            </a:r>
          </a:p>
          <a:p>
            <a:pPr marL="457200" lvl="1"/>
            <a:endParaRPr lang="en-US" sz="2000" dirty="0"/>
          </a:p>
          <a:p>
            <a:pPr marL="457200" lvl="1"/>
            <a:r>
              <a:rPr lang="en-US" sz="2000" dirty="0"/>
              <a:t>It is important to recognize that not all areas of the country have access to the same resources for MAT, especially for women who are pregnant. In rural and/or underserved areas, there may be access to only one type of treatment and/or treatment setting, and each group implementing this toolkit should become familiar with the treatment options available in their community.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76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Implement an inpatient treatment protocol for pregnant women with opioid use disorder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76583"/>
            <a:ext cx="10515600" cy="3918671"/>
          </a:xfrm>
        </p:spPr>
        <p:txBody>
          <a:bodyPr>
            <a:noAutofit/>
          </a:bodyPr>
          <a:lstStyle/>
          <a:p>
            <a:pPr marL="342900" indent="-342900">
              <a:spcAft>
                <a:spcPts val="1200"/>
              </a:spcAft>
            </a:pPr>
            <a:r>
              <a:rPr lang="en-US" sz="2400" dirty="0"/>
              <a:t>Create an OUD Treatment Protocol using a multidisciplinary team to evaluate patients for OUD with a non-judgmental, trauma-informed approach.</a:t>
            </a:r>
          </a:p>
          <a:p>
            <a:pPr marL="342900" indent="-342900">
              <a:spcAft>
                <a:spcPts val="1200"/>
              </a:spcAft>
            </a:pPr>
            <a:r>
              <a:rPr lang="en-US" sz="2400" dirty="0"/>
              <a:t>The team should address shared decision making for OUD treatment, emphasizing the risks of OUD in pregnancy and options for MAT, as well as the risks of supervised withdrawal.</a:t>
            </a:r>
          </a:p>
          <a:p>
            <a:pPr marL="342900" indent="-342900">
              <a:spcAft>
                <a:spcPts val="1200"/>
              </a:spcAft>
            </a:pPr>
            <a:r>
              <a:rPr lang="en-US" sz="2400" dirty="0"/>
              <a:t>Development and utilization of a treatment algorithm for inpatient MAT initiation and outpatient buprenorphine induction. </a:t>
            </a:r>
          </a:p>
          <a:p>
            <a:pPr marL="342900" indent="-342900">
              <a:spcAft>
                <a:spcPts val="1200"/>
              </a:spcAft>
            </a:pPr>
            <a:r>
              <a:rPr lang="en-US" sz="2400" dirty="0"/>
              <a:t>Educate physicians, nurses, and other care team members on OUD in pregnancy, strategies for caring for patients with OUD, and implementation of developed treatment protocols.</a:t>
            </a:r>
          </a:p>
          <a:p>
            <a:pPr marL="342900" indent="-342900">
              <a:spcAft>
                <a:spcPts val="1200"/>
              </a:spcAft>
            </a:pPr>
            <a:r>
              <a:rPr lang="en-US" sz="2400" dirty="0"/>
              <a:t>Create process evaluation and improvement metrics on OUD treatment. </a:t>
            </a:r>
          </a:p>
          <a:p>
            <a:pPr>
              <a:spcAft>
                <a:spcPts val="1200"/>
              </a:spcAft>
            </a:pPr>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897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#13:</a:t>
            </a:r>
            <a:br>
              <a:rPr lang="en-US" sz="4400" dirty="0"/>
            </a:br>
            <a:r>
              <a:rPr lang="en-US" sz="4400" dirty="0"/>
              <a:t>Ensure methadone and buprenorphine doses are not tapered in the immediate postpartum period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2932471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845</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Noto Sans</vt:lpstr>
      <vt:lpstr>Noto Serif</vt:lpstr>
      <vt:lpstr>Roboto Medium</vt:lpstr>
      <vt:lpstr>Office Theme</vt:lpstr>
      <vt:lpstr>Best Practice #10: Initiate medication assisted treatment in the prenatal setting</vt:lpstr>
      <vt:lpstr>OVERVIEW Initiate medication assisted treatment in the prenatal setting</vt:lpstr>
      <vt:lpstr>WHY WE ARE RECOMMENDING THIS BEST PRACTICE Initiate medication assisted treatment in the prenatal setting</vt:lpstr>
      <vt:lpstr>STRATEGIES FOR IMPLEMENTATION Initiate medication assisted treatment in the prenatal setting</vt:lpstr>
      <vt:lpstr>Best Practice #11: Implement an inpatient treatment protocol for pregnant women with opioid use disorder </vt:lpstr>
      <vt:lpstr>OVERVIEW Implement an inpatient treatment protocol for pregnant women with opioid use disorder  </vt:lpstr>
      <vt:lpstr>WHY WE ARE RECOMMENDING THIS BEST PRACTICE Implement an inpatient treatment protocol for pregnant women with opioid use disorder  </vt:lpstr>
      <vt:lpstr>STRATEGIES FOR IMPLEMENTATION Implement an inpatient treatment protocol for pregnant women with opioid use disorder  </vt:lpstr>
      <vt:lpstr>Best Practice #13: Ensure methadone and buprenorphine doses are not tapered in the immediate postpartum period </vt:lpstr>
      <vt:lpstr>OVERVIEW Ensure methadone and buprenorphine doses are not tapered in the immediate postpartum period </vt:lpstr>
      <vt:lpstr>WHY WE ARE RECOMMENDING THIS BEST PRACTICE Ensure methadone and buprenorphine doses are not tapered in the immediate postpartum period </vt:lpstr>
      <vt:lpstr>STRATEGIES FOR IMPLEMENTATION Ensure methadone and buprenorphine doses are not tapered in the immediate postpartum period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22</cp:revision>
  <dcterms:created xsi:type="dcterms:W3CDTF">2020-03-24T18:29:25Z</dcterms:created>
  <dcterms:modified xsi:type="dcterms:W3CDTF">2020-07-12T02:37:13Z</dcterms:modified>
</cp:coreProperties>
</file>